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Default Extension="png" ContentType="image/png"/>
  <Override PartName="/ppt/slides/slide4.xml" ContentType="application/vnd.openxmlformats-officedocument.presentationml.slide+xml"/>
  <Override PartName="/ppt/slides/slide5.xml" ContentType="application/vnd.openxmlformats-officedocument.presentationml.slide+xml"/>
  <Default Extension="jpg" ContentType="image/jpg"/>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6858000"/>
  <p:notesSz cx="9144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35049" y="2384882"/>
            <a:ext cx="6673900" cy="848994"/>
          </a:xfrm>
          <a:prstGeom prst="rect">
            <a:avLst/>
          </a:prstGeom>
        </p:spPr>
        <p:txBody>
          <a:bodyPr wrap="square" lIns="0" tIns="0" rIns="0" bIns="0">
            <a:spAutoFit/>
          </a:bodyPr>
          <a:lstStyle>
            <a:lvl1pPr>
              <a:defRPr sz="3600" b="0" i="0">
                <a:solidFill>
                  <a:srgbClr val="4F81BC"/>
                </a:solidFill>
                <a:latin typeface="Meiryo UI"/>
                <a:cs typeface="Meiryo UI"/>
              </a:defRPr>
            </a:lvl1pPr>
          </a:lstStyle>
          <a:p/>
        </p:txBody>
      </p:sp>
      <p:sp>
        <p:nvSpPr>
          <p:cNvPr id="3" name="Holder 3"/>
          <p:cNvSpPr>
            <a:spLocks noGrp="1"/>
          </p:cNvSpPr>
          <p:nvPr>
            <p:ph type="subTitle" idx="4"/>
          </p:nvPr>
        </p:nvSpPr>
        <p:spPr>
          <a:xfrm>
            <a:off x="1357630" y="4761103"/>
            <a:ext cx="6418580" cy="878839"/>
          </a:xfrm>
          <a:prstGeom prst="rect">
            <a:avLst/>
          </a:prstGeom>
        </p:spPr>
        <p:txBody>
          <a:bodyPr wrap="square" lIns="0" tIns="0" rIns="0" bIns="0">
            <a:spAutoFit/>
          </a:bodyPr>
          <a:lstStyle>
            <a:lvl1pPr>
              <a:defRPr sz="2400" b="0" i="0">
                <a:solidFill>
                  <a:srgbClr val="1F2021"/>
                </a:solidFill>
                <a:latin typeface="ＭＳ Ｐゴシック"/>
                <a:cs typeface="ＭＳ Ｐゴシック"/>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F81BC"/>
                </a:solidFill>
                <a:latin typeface="Meiryo UI"/>
                <a:cs typeface="Meiryo UI"/>
              </a:defRPr>
            </a:lvl1pPr>
          </a:lstStyle>
          <a:p/>
        </p:txBody>
      </p:sp>
      <p:sp>
        <p:nvSpPr>
          <p:cNvPr id="3" name="Holder 3"/>
          <p:cNvSpPr>
            <a:spLocks noGrp="1"/>
          </p:cNvSpPr>
          <p:nvPr>
            <p:ph type="body" idx="1"/>
          </p:nvPr>
        </p:nvSpPr>
        <p:spPr/>
        <p:txBody>
          <a:bodyPr lIns="0" tIns="0" rIns="0" bIns="0"/>
          <a:lstStyle>
            <a:lvl1pPr>
              <a:defRPr sz="2400" b="0" i="0">
                <a:solidFill>
                  <a:srgbClr val="1F2021"/>
                </a:solidFill>
                <a:latin typeface="ＭＳ Ｐゴシック"/>
                <a:cs typeface="ＭＳ Ｐゴシック"/>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F81BC"/>
                </a:solidFill>
                <a:latin typeface="Meiryo UI"/>
                <a:cs typeface="Meiryo UI"/>
              </a:defRPr>
            </a:lvl1pPr>
          </a:lstStyle>
          <a:p/>
        </p:txBody>
      </p:sp>
      <p:sp>
        <p:nvSpPr>
          <p:cNvPr id="3" name="Holder 3"/>
          <p:cNvSpPr>
            <a:spLocks noGrp="1"/>
          </p:cNvSpPr>
          <p:nvPr>
            <p:ph idx="2" sz="half"/>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F81BC"/>
                </a:solidFill>
                <a:latin typeface="Meiryo UI"/>
                <a:cs typeface="Meiryo UI"/>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89253" y="253110"/>
            <a:ext cx="6965492" cy="574040"/>
          </a:xfrm>
          <a:prstGeom prst="rect">
            <a:avLst/>
          </a:prstGeom>
        </p:spPr>
        <p:txBody>
          <a:bodyPr wrap="square" lIns="0" tIns="0" rIns="0" bIns="0">
            <a:spAutoFit/>
          </a:bodyPr>
          <a:lstStyle>
            <a:lvl1pPr>
              <a:defRPr sz="3600" b="0" i="0">
                <a:solidFill>
                  <a:srgbClr val="4F81BC"/>
                </a:solidFill>
                <a:latin typeface="Meiryo UI"/>
                <a:cs typeface="Meiryo UI"/>
              </a:defRPr>
            </a:lvl1pPr>
          </a:lstStyle>
          <a:p/>
        </p:txBody>
      </p:sp>
      <p:sp>
        <p:nvSpPr>
          <p:cNvPr id="3" name="Holder 3"/>
          <p:cNvSpPr>
            <a:spLocks noGrp="1"/>
          </p:cNvSpPr>
          <p:nvPr>
            <p:ph type="body" idx="1"/>
          </p:nvPr>
        </p:nvSpPr>
        <p:spPr>
          <a:xfrm>
            <a:off x="618540" y="1108709"/>
            <a:ext cx="7733665" cy="2907029"/>
          </a:xfrm>
          <a:prstGeom prst="rect">
            <a:avLst/>
          </a:prstGeom>
        </p:spPr>
        <p:txBody>
          <a:bodyPr wrap="square" lIns="0" tIns="0" rIns="0" bIns="0">
            <a:spAutoFit/>
          </a:bodyPr>
          <a:lstStyle>
            <a:lvl1pPr>
              <a:defRPr sz="2400" b="0" i="0">
                <a:solidFill>
                  <a:srgbClr val="1F2021"/>
                </a:solidFill>
                <a:latin typeface="ＭＳ Ｐゴシック"/>
                <a:cs typeface="ＭＳ Ｐゴシック"/>
              </a:defRPr>
            </a:lvl1pPr>
          </a:lstStyle>
          <a:p/>
        </p:txBody>
      </p:sp>
      <p:sp>
        <p:nvSpPr>
          <p:cNvPr id="4" name="Holder 4"/>
          <p:cNvSpPr>
            <a:spLocks noGrp="1"/>
          </p:cNvSpPr>
          <p:nvPr>
            <p:ph type="ftr" idx="5" sz="quarter"/>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protein/" TargetMode="External"/><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prote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hyperlink" Target="http://www.itmedia.co.jp/news/articles/2012/01/news053.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13970">
              <a:lnSpc>
                <a:spcPct val="100000"/>
              </a:lnSpc>
              <a:spcBef>
                <a:spcPts val="100"/>
              </a:spcBef>
            </a:pPr>
            <a:r>
              <a:rPr dirty="0" sz="5400" spc="-50" b="1">
                <a:latin typeface="Meiryo UI"/>
                <a:cs typeface="Meiryo UI"/>
              </a:rPr>
              <a:t>AlphaFold2</a:t>
            </a:r>
            <a:r>
              <a:rPr dirty="0" sz="5400" spc="-15" b="1">
                <a:latin typeface="Meiryo UI"/>
                <a:cs typeface="Meiryo UI"/>
              </a:rPr>
              <a:t>の使い方</a:t>
            </a:r>
            <a:endParaRPr sz="5400">
              <a:latin typeface="Meiryo UI"/>
              <a:cs typeface="Meiryo UI"/>
            </a:endParaRPr>
          </a:p>
        </p:txBody>
      </p:sp>
      <p:sp>
        <p:nvSpPr>
          <p:cNvPr id="3" name="object 3" descr=""/>
          <p:cNvSpPr txBox="1">
            <a:spLocks noGrp="1"/>
          </p:cNvSpPr>
          <p:nvPr>
            <p:ph type="subTitle" idx="4"/>
          </p:nvPr>
        </p:nvSpPr>
        <p:spPr>
          <a:prstGeom prst="rect"/>
        </p:spPr>
        <p:txBody>
          <a:bodyPr wrap="square" lIns="0" tIns="12065" rIns="0" bIns="0" rtlCol="0" vert="horz">
            <a:spAutoFit/>
          </a:bodyPr>
          <a:lstStyle/>
          <a:p>
            <a:pPr marL="2498090" marR="5080" indent="-2486025">
              <a:lnSpc>
                <a:spcPct val="100000"/>
              </a:lnSpc>
              <a:spcBef>
                <a:spcPts val="95"/>
              </a:spcBef>
            </a:pPr>
            <a:r>
              <a:rPr dirty="0" sz="2800" spc="-40">
                <a:solidFill>
                  <a:srgbClr val="4F81BC"/>
                </a:solidFill>
                <a:latin typeface="Meiryo UI"/>
                <a:cs typeface="Meiryo UI"/>
              </a:rPr>
              <a:t>文責：鳥取大学工学部・永野研究室・講師佐藤裕介</a:t>
            </a:r>
            <a:endParaRPr sz="2800">
              <a:latin typeface="Meiryo UI"/>
              <a:cs typeface="Meiryo UI"/>
            </a:endParaRPr>
          </a:p>
        </p:txBody>
      </p:sp>
      <p:sp>
        <p:nvSpPr>
          <p:cNvPr id="4" name="object 4"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1</a:t>
            </a:r>
            <a:endParaRPr sz="1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10</a:t>
            </a:r>
            <a:endParaRPr sz="1200">
              <a:latin typeface="Calibri"/>
              <a:cs typeface="Calibri"/>
            </a:endParaRPr>
          </a:p>
        </p:txBody>
      </p:sp>
      <p:pic>
        <p:nvPicPr>
          <p:cNvPr id="4" name="object 4" descr=""/>
          <p:cNvPicPr/>
          <p:nvPr/>
        </p:nvPicPr>
        <p:blipFill>
          <a:blip r:embed="rId2" cstate="print"/>
          <a:stretch>
            <a:fillRect/>
          </a:stretch>
        </p:blipFill>
        <p:spPr>
          <a:xfrm>
            <a:off x="251459" y="908303"/>
            <a:ext cx="3816096" cy="4328638"/>
          </a:xfrm>
          <a:prstGeom prst="rect">
            <a:avLst/>
          </a:prstGeom>
        </p:spPr>
      </p:pic>
      <p:sp>
        <p:nvSpPr>
          <p:cNvPr id="5" name="object 5" descr=""/>
          <p:cNvSpPr txBox="1"/>
          <p:nvPr/>
        </p:nvSpPr>
        <p:spPr>
          <a:xfrm>
            <a:off x="2256789" y="1081532"/>
            <a:ext cx="6696075" cy="5229860"/>
          </a:xfrm>
          <a:prstGeom prst="rect">
            <a:avLst/>
          </a:prstGeom>
        </p:spPr>
        <p:txBody>
          <a:bodyPr wrap="square" lIns="0" tIns="12700" rIns="0" bIns="0" rtlCol="0" vert="horz">
            <a:spAutoFit/>
          </a:bodyPr>
          <a:lstStyle/>
          <a:p>
            <a:pPr marL="2201545" marR="248920" indent="744855">
              <a:lnSpc>
                <a:spcPct val="100000"/>
              </a:lnSpc>
              <a:spcBef>
                <a:spcPts val="100"/>
              </a:spcBef>
            </a:pPr>
            <a:r>
              <a:rPr dirty="0" sz="2400" spc="-10">
                <a:solidFill>
                  <a:srgbClr val="1F2021"/>
                </a:solidFill>
                <a:latin typeface="ＭＳ Ｐゴシック"/>
                <a:cs typeface="ＭＳ Ｐゴシック"/>
              </a:rPr>
              <a:t>残基間の位置関係は</a:t>
            </a:r>
            <a:r>
              <a:rPr dirty="0" sz="2400" spc="-50">
                <a:solidFill>
                  <a:srgbClr val="1F2021"/>
                </a:solidFill>
                <a:latin typeface="ＭＳ Ｐゴシック"/>
                <a:cs typeface="ＭＳ Ｐゴシック"/>
              </a:rPr>
              <a:t> </a:t>
            </a:r>
            <a:r>
              <a:rPr dirty="0" sz="2400">
                <a:solidFill>
                  <a:srgbClr val="1F2021"/>
                </a:solidFill>
                <a:latin typeface="Arial"/>
                <a:cs typeface="Arial"/>
              </a:rPr>
              <a:t>Predicted</a:t>
            </a:r>
            <a:r>
              <a:rPr dirty="0" sz="2400" spc="-60">
                <a:solidFill>
                  <a:srgbClr val="1F2021"/>
                </a:solidFill>
                <a:latin typeface="Arial"/>
                <a:cs typeface="Arial"/>
              </a:rPr>
              <a:t> </a:t>
            </a:r>
            <a:r>
              <a:rPr dirty="0" sz="2400">
                <a:solidFill>
                  <a:srgbClr val="1F2021"/>
                </a:solidFill>
                <a:latin typeface="Arial"/>
                <a:cs typeface="Arial"/>
              </a:rPr>
              <a:t>aligned</a:t>
            </a:r>
            <a:r>
              <a:rPr dirty="0" sz="2400" spc="-35">
                <a:solidFill>
                  <a:srgbClr val="1F2021"/>
                </a:solidFill>
                <a:latin typeface="Arial"/>
                <a:cs typeface="Arial"/>
              </a:rPr>
              <a:t> </a:t>
            </a:r>
            <a:r>
              <a:rPr dirty="0" sz="2400">
                <a:solidFill>
                  <a:srgbClr val="1F2021"/>
                </a:solidFill>
                <a:latin typeface="Arial"/>
                <a:cs typeface="Arial"/>
              </a:rPr>
              <a:t>error</a:t>
            </a:r>
            <a:r>
              <a:rPr dirty="0" sz="2400" spc="-55">
                <a:solidFill>
                  <a:srgbClr val="1F2021"/>
                </a:solidFill>
                <a:latin typeface="Arial"/>
                <a:cs typeface="Arial"/>
              </a:rPr>
              <a:t> (</a:t>
            </a:r>
            <a:r>
              <a:rPr dirty="0" sz="2400" spc="-45">
                <a:solidFill>
                  <a:srgbClr val="1F2021"/>
                </a:solidFill>
                <a:latin typeface="Arial"/>
                <a:cs typeface="Arial"/>
              </a:rPr>
              <a:t>PAE)</a:t>
            </a:r>
            <a:r>
              <a:rPr dirty="0" sz="2400" spc="-50">
                <a:solidFill>
                  <a:srgbClr val="1F2021"/>
                </a:solidFill>
                <a:latin typeface="ＭＳ Ｐゴシック"/>
                <a:cs typeface="ＭＳ Ｐゴシック"/>
              </a:rPr>
              <a:t>で</a:t>
            </a:r>
            <a:r>
              <a:rPr dirty="0" sz="2400" spc="-30">
                <a:solidFill>
                  <a:srgbClr val="1F2021"/>
                </a:solidFill>
                <a:latin typeface="ＭＳ Ｐゴシック"/>
                <a:cs typeface="ＭＳ Ｐゴシック"/>
              </a:rPr>
              <a:t>その信頼性が予測されている。</a:t>
            </a:r>
            <a:endParaRPr sz="2400">
              <a:latin typeface="ＭＳ Ｐゴシック"/>
              <a:cs typeface="ＭＳ Ｐゴシック"/>
            </a:endParaRPr>
          </a:p>
          <a:p>
            <a:pPr algn="ctr" marL="2456180" marR="504825">
              <a:lnSpc>
                <a:spcPct val="100000"/>
              </a:lnSpc>
              <a:spcBef>
                <a:spcPts val="2450"/>
              </a:spcBef>
            </a:pPr>
            <a:r>
              <a:rPr dirty="0" sz="2400">
                <a:solidFill>
                  <a:srgbClr val="1F2021"/>
                </a:solidFill>
                <a:latin typeface="ＭＳ Ｐゴシック"/>
                <a:cs typeface="ＭＳ Ｐゴシック"/>
              </a:rPr>
              <a:t>縦</a:t>
            </a:r>
            <a:r>
              <a:rPr dirty="0" sz="2400">
                <a:solidFill>
                  <a:srgbClr val="1F2021"/>
                </a:solidFill>
                <a:latin typeface="Arial"/>
                <a:cs typeface="Arial"/>
              </a:rPr>
              <a:t>/</a:t>
            </a:r>
            <a:r>
              <a:rPr dirty="0" sz="2400" spc="-35">
                <a:solidFill>
                  <a:srgbClr val="1F2021"/>
                </a:solidFill>
                <a:latin typeface="ＭＳ Ｐゴシック"/>
                <a:cs typeface="ＭＳ Ｐゴシック"/>
              </a:rPr>
              <a:t>横軸はともにタンパク質の</a:t>
            </a:r>
            <a:r>
              <a:rPr dirty="0" sz="2400" spc="-40">
                <a:solidFill>
                  <a:srgbClr val="1F2021"/>
                </a:solidFill>
                <a:latin typeface="ＭＳ Ｐゴシック"/>
                <a:cs typeface="ＭＳ Ｐゴシック"/>
              </a:rPr>
              <a:t>アミノ酸番号を意味する。</a:t>
            </a:r>
            <a:endParaRPr sz="2400">
              <a:latin typeface="ＭＳ Ｐゴシック"/>
              <a:cs typeface="ＭＳ Ｐゴシック"/>
            </a:endParaRPr>
          </a:p>
          <a:p>
            <a:pPr algn="ctr" marL="1941830">
              <a:lnSpc>
                <a:spcPct val="100000"/>
              </a:lnSpc>
            </a:pPr>
            <a:r>
              <a:rPr dirty="0" sz="2400" spc="-15">
                <a:solidFill>
                  <a:srgbClr val="1F2021"/>
                </a:solidFill>
                <a:latin typeface="Arial"/>
                <a:cs typeface="Arial"/>
              </a:rPr>
              <a:t>x</a:t>
            </a:r>
            <a:r>
              <a:rPr dirty="0" sz="2400" spc="-10">
                <a:solidFill>
                  <a:srgbClr val="1F2021"/>
                </a:solidFill>
                <a:latin typeface="ＭＳ Ｐゴシック"/>
                <a:cs typeface="ＭＳ Ｐゴシック"/>
              </a:rPr>
              <a:t>番目の残基と</a:t>
            </a:r>
            <a:r>
              <a:rPr dirty="0" sz="2400" spc="-10">
                <a:solidFill>
                  <a:srgbClr val="1F2021"/>
                </a:solidFill>
                <a:latin typeface="Arial"/>
                <a:cs typeface="Arial"/>
              </a:rPr>
              <a:t>y</a:t>
            </a:r>
            <a:r>
              <a:rPr dirty="0" sz="2400" spc="-20">
                <a:solidFill>
                  <a:srgbClr val="1F2021"/>
                </a:solidFill>
                <a:latin typeface="ＭＳ Ｐゴシック"/>
                <a:cs typeface="ＭＳ Ｐゴシック"/>
              </a:rPr>
              <a:t>番目の残基の</a:t>
            </a:r>
            <a:endParaRPr sz="2400">
              <a:latin typeface="ＭＳ Ｐゴシック"/>
              <a:cs typeface="ＭＳ Ｐゴシック"/>
            </a:endParaRPr>
          </a:p>
          <a:p>
            <a:pPr algn="ctr" marL="1941195">
              <a:lnSpc>
                <a:spcPct val="100000"/>
              </a:lnSpc>
              <a:spcBef>
                <a:spcPts val="5"/>
              </a:spcBef>
            </a:pPr>
            <a:r>
              <a:rPr dirty="0" sz="2400" spc="-25">
                <a:solidFill>
                  <a:srgbClr val="1F2021"/>
                </a:solidFill>
                <a:latin typeface="ＭＳ Ｐゴシック"/>
                <a:cs typeface="ＭＳ Ｐゴシック"/>
              </a:rPr>
              <a:t>位置関係のずれを予測している。</a:t>
            </a:r>
            <a:endParaRPr sz="2400">
              <a:latin typeface="ＭＳ Ｐゴシック"/>
              <a:cs typeface="ＭＳ Ｐゴシック"/>
            </a:endParaRPr>
          </a:p>
          <a:p>
            <a:pPr algn="ctr" marL="1943735">
              <a:lnSpc>
                <a:spcPct val="100000"/>
              </a:lnSpc>
              <a:spcBef>
                <a:spcPts val="1115"/>
              </a:spcBef>
            </a:pPr>
            <a:r>
              <a:rPr dirty="0" sz="2400">
                <a:solidFill>
                  <a:srgbClr val="1F2021"/>
                </a:solidFill>
                <a:latin typeface="Arial"/>
                <a:cs typeface="Arial"/>
              </a:rPr>
              <a:t>x</a:t>
            </a:r>
            <a:r>
              <a:rPr dirty="0" sz="2400" spc="-5">
                <a:solidFill>
                  <a:srgbClr val="1F2021"/>
                </a:solidFill>
                <a:latin typeface="Arial"/>
                <a:cs typeface="Arial"/>
              </a:rPr>
              <a:t> = </a:t>
            </a:r>
            <a:r>
              <a:rPr dirty="0" sz="2400" spc="-10">
                <a:solidFill>
                  <a:srgbClr val="1F2021"/>
                </a:solidFill>
                <a:latin typeface="Arial"/>
                <a:cs typeface="Arial"/>
              </a:rPr>
              <a:t>y</a:t>
            </a:r>
            <a:r>
              <a:rPr dirty="0" sz="2400" spc="-15">
                <a:solidFill>
                  <a:srgbClr val="1F2021"/>
                </a:solidFill>
                <a:latin typeface="ＭＳ Ｐゴシック"/>
                <a:cs typeface="ＭＳ Ｐゴシック"/>
              </a:rPr>
              <a:t>の場合、位置関係は同じ場所に</a:t>
            </a:r>
            <a:endParaRPr sz="2400">
              <a:latin typeface="ＭＳ Ｐゴシック"/>
              <a:cs typeface="ＭＳ Ｐゴシック"/>
            </a:endParaRPr>
          </a:p>
          <a:p>
            <a:pPr algn="ctr" marL="2339975" marR="390525" indent="1905">
              <a:lnSpc>
                <a:spcPct val="100000"/>
              </a:lnSpc>
              <a:spcBef>
                <a:spcPts val="5"/>
              </a:spcBef>
            </a:pPr>
            <a:r>
              <a:rPr dirty="0" sz="2400" spc="-40">
                <a:solidFill>
                  <a:srgbClr val="1F2021"/>
                </a:solidFill>
                <a:latin typeface="ＭＳ Ｐゴシック"/>
                <a:cs typeface="ＭＳ Ｐゴシック"/>
              </a:rPr>
              <a:t>なるので、ずれるはずがない。</a:t>
            </a:r>
            <a:r>
              <a:rPr dirty="0" sz="2400" spc="-35">
                <a:solidFill>
                  <a:srgbClr val="1F2021"/>
                </a:solidFill>
                <a:latin typeface="ＭＳ Ｐゴシック"/>
                <a:cs typeface="ＭＳ Ｐゴシック"/>
              </a:rPr>
              <a:t>つまり、常に予測からのずれは</a:t>
            </a:r>
            <a:r>
              <a:rPr dirty="0" sz="2400" spc="-50">
                <a:solidFill>
                  <a:srgbClr val="1F2021"/>
                </a:solidFill>
                <a:latin typeface="ＭＳ Ｐゴシック"/>
                <a:cs typeface="ＭＳ Ｐゴシック"/>
              </a:rPr>
              <a:t> </a:t>
            </a:r>
            <a:r>
              <a:rPr dirty="0" sz="2400">
                <a:solidFill>
                  <a:srgbClr val="1F2021"/>
                </a:solidFill>
                <a:latin typeface="Arial"/>
                <a:cs typeface="Arial"/>
              </a:rPr>
              <a:t>0</a:t>
            </a:r>
            <a:r>
              <a:rPr dirty="0" sz="2400" spc="5">
                <a:solidFill>
                  <a:srgbClr val="1F2021"/>
                </a:solidFill>
                <a:latin typeface="Arial"/>
                <a:cs typeface="Arial"/>
              </a:rPr>
              <a:t> </a:t>
            </a:r>
            <a:r>
              <a:rPr dirty="0" sz="2400">
                <a:solidFill>
                  <a:srgbClr val="1F2021"/>
                </a:solidFill>
                <a:latin typeface="Arial"/>
                <a:cs typeface="Arial"/>
              </a:rPr>
              <a:t>Å</a:t>
            </a:r>
            <a:r>
              <a:rPr dirty="0" sz="2400" spc="-25">
                <a:solidFill>
                  <a:srgbClr val="1F2021"/>
                </a:solidFill>
                <a:latin typeface="ＭＳ Ｐゴシック"/>
                <a:cs typeface="ＭＳ Ｐゴシック"/>
              </a:rPr>
              <a:t>となっている</a:t>
            </a:r>
            <a:endParaRPr sz="2400">
              <a:latin typeface="ＭＳ Ｐゴシック"/>
              <a:cs typeface="ＭＳ Ｐゴシック"/>
            </a:endParaRPr>
          </a:p>
          <a:p>
            <a:pPr marL="12700">
              <a:lnSpc>
                <a:spcPct val="100000"/>
              </a:lnSpc>
              <a:spcBef>
                <a:spcPts val="2840"/>
              </a:spcBef>
            </a:pPr>
            <a:r>
              <a:rPr dirty="0" sz="2400" spc="-35">
                <a:solidFill>
                  <a:srgbClr val="1F2021"/>
                </a:solidFill>
                <a:latin typeface="ＭＳ Ｐゴシック"/>
                <a:cs typeface="ＭＳ Ｐゴシック"/>
              </a:rPr>
              <a:t>大事なのは、</a:t>
            </a:r>
            <a:r>
              <a:rPr dirty="0" sz="2400">
                <a:solidFill>
                  <a:srgbClr val="1F2021"/>
                </a:solidFill>
                <a:latin typeface="Arial"/>
                <a:cs typeface="Arial"/>
              </a:rPr>
              <a:t>x</a:t>
            </a:r>
            <a:r>
              <a:rPr dirty="0" sz="2400" spc="15">
                <a:solidFill>
                  <a:srgbClr val="1F2021"/>
                </a:solidFill>
                <a:latin typeface="Arial"/>
                <a:cs typeface="Arial"/>
              </a:rPr>
              <a:t> = </a:t>
            </a:r>
            <a:r>
              <a:rPr dirty="0" sz="2400" spc="-10">
                <a:solidFill>
                  <a:srgbClr val="1F2021"/>
                </a:solidFill>
                <a:latin typeface="Arial"/>
                <a:cs typeface="Arial"/>
              </a:rPr>
              <a:t>y</a:t>
            </a:r>
            <a:r>
              <a:rPr dirty="0" sz="2400" spc="-10">
                <a:solidFill>
                  <a:srgbClr val="1F2021"/>
                </a:solidFill>
                <a:latin typeface="ＭＳ Ｐゴシック"/>
                <a:cs typeface="ＭＳ Ｐゴシック"/>
              </a:rPr>
              <a:t>ではないところの色</a:t>
            </a:r>
            <a:endParaRPr sz="2400">
              <a:latin typeface="ＭＳ Ｐゴシック"/>
              <a:cs typeface="ＭＳ Ｐゴシック"/>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6" name="object 6"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sp>
        <p:nvSpPr>
          <p:cNvPr id="7" name="object 7"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grpSp>
        <p:nvGrpSpPr>
          <p:cNvPr id="8" name="object 8" descr=""/>
          <p:cNvGrpSpPr/>
          <p:nvPr/>
        </p:nvGrpSpPr>
        <p:grpSpPr>
          <a:xfrm>
            <a:off x="827532" y="960119"/>
            <a:ext cx="3110865" cy="3108960"/>
            <a:chOff x="827532" y="960119"/>
            <a:chExt cx="3110865" cy="3108960"/>
          </a:xfrm>
        </p:grpSpPr>
        <p:sp>
          <p:nvSpPr>
            <p:cNvPr id="9" name="object 9" descr=""/>
            <p:cNvSpPr/>
            <p:nvPr/>
          </p:nvSpPr>
          <p:spPr>
            <a:xfrm>
              <a:off x="827532"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10" name="object 10" descr=""/>
            <p:cNvSpPr/>
            <p:nvPr/>
          </p:nvSpPr>
          <p:spPr>
            <a:xfrm>
              <a:off x="827532"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1" name="object 11" descr=""/>
            <p:cNvSpPr/>
            <p:nvPr/>
          </p:nvSpPr>
          <p:spPr>
            <a:xfrm>
              <a:off x="827532"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2" name="object 12" descr=""/>
            <p:cNvSpPr/>
            <p:nvPr/>
          </p:nvSpPr>
          <p:spPr>
            <a:xfrm>
              <a:off x="848868"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3" name="object 13" descr=""/>
            <p:cNvSpPr/>
            <p:nvPr/>
          </p:nvSpPr>
          <p:spPr>
            <a:xfrm>
              <a:off x="1440180"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4" name="object 14"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5" name="object 15" descr=""/>
            <p:cNvSpPr/>
            <p:nvPr/>
          </p:nvSpPr>
          <p:spPr>
            <a:xfrm>
              <a:off x="870204" y="986027"/>
              <a:ext cx="437515" cy="431800"/>
            </a:xfrm>
            <a:custGeom>
              <a:avLst/>
              <a:gdLst/>
              <a:ahLst/>
              <a:cxnLst/>
              <a:rect l="l" t="t" r="r" b="b"/>
              <a:pathLst>
                <a:path w="437515" h="431800">
                  <a:moveTo>
                    <a:pt x="437388" y="0"/>
                  </a:moveTo>
                  <a:lnTo>
                    <a:pt x="0" y="0"/>
                  </a:lnTo>
                  <a:lnTo>
                    <a:pt x="0" y="431291"/>
                  </a:lnTo>
                  <a:lnTo>
                    <a:pt x="437388" y="431291"/>
                  </a:lnTo>
                  <a:lnTo>
                    <a:pt x="437388" y="0"/>
                  </a:lnTo>
                  <a:close/>
                </a:path>
              </a:pathLst>
            </a:custGeom>
            <a:solidFill>
              <a:srgbClr val="000000">
                <a:alpha val="19999"/>
              </a:srgbClr>
            </a:solidFill>
          </p:spPr>
          <p:txBody>
            <a:bodyPr wrap="square" lIns="0" tIns="0" rIns="0" bIns="0" rtlCol="0"/>
            <a:lstStyle/>
            <a:p/>
          </p:txBody>
        </p:sp>
      </p:grpSp>
      <p:sp>
        <p:nvSpPr>
          <p:cNvPr id="16" name="object 16"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7" name="object 17"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8" name="object 18" descr=""/>
          <p:cNvSpPr txBox="1"/>
          <p:nvPr/>
        </p:nvSpPr>
        <p:spPr>
          <a:xfrm>
            <a:off x="634695" y="4432503"/>
            <a:ext cx="7973695" cy="2203450"/>
          </a:xfrm>
          <a:prstGeom prst="rect">
            <a:avLst/>
          </a:prstGeom>
        </p:spPr>
        <p:txBody>
          <a:bodyPr wrap="square" lIns="0" tIns="12700" rIns="0" bIns="0" rtlCol="0" vert="horz">
            <a:spAutoFit/>
          </a:bodyPr>
          <a:lstStyle/>
          <a:p>
            <a:pPr marL="5213985">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a:p>
            <a:pPr>
              <a:lnSpc>
                <a:spcPct val="100000"/>
              </a:lnSpc>
              <a:spcBef>
                <a:spcPts val="960"/>
              </a:spcBef>
            </a:pPr>
            <a:endParaRPr sz="2400">
              <a:latin typeface="Arial"/>
              <a:cs typeface="Arial"/>
            </a:endParaRPr>
          </a:p>
          <a:p>
            <a:pPr algn="ctr" marR="53340">
              <a:lnSpc>
                <a:spcPct val="100000"/>
              </a:lnSpc>
            </a:pPr>
            <a:r>
              <a:rPr dirty="0" sz="2400" spc="-10">
                <a:solidFill>
                  <a:srgbClr val="1F2021"/>
                </a:solidFill>
                <a:latin typeface="Arial"/>
                <a:cs typeface="Arial"/>
              </a:rPr>
              <a:t>1-</a:t>
            </a:r>
            <a:r>
              <a:rPr dirty="0" sz="2400" spc="-25">
                <a:solidFill>
                  <a:srgbClr val="1F2021"/>
                </a:solidFill>
                <a:latin typeface="Arial"/>
                <a:cs typeface="Arial"/>
              </a:rPr>
              <a:t>79</a:t>
            </a:r>
            <a:r>
              <a:rPr dirty="0" sz="2400" spc="-10">
                <a:solidFill>
                  <a:srgbClr val="1F2021"/>
                </a:solidFill>
                <a:latin typeface="ＭＳ Ｐゴシック"/>
                <a:cs typeface="ＭＳ Ｐゴシック"/>
              </a:rPr>
              <a:t>番目の残基を見てみると、</a:t>
            </a:r>
            <a:r>
              <a:rPr dirty="0" sz="2400" spc="-10">
                <a:solidFill>
                  <a:srgbClr val="1F2021"/>
                </a:solidFill>
                <a:latin typeface="Arial"/>
                <a:cs typeface="Arial"/>
              </a:rPr>
              <a:t>1-</a:t>
            </a:r>
            <a:r>
              <a:rPr dirty="0" sz="2400" spc="-25">
                <a:solidFill>
                  <a:srgbClr val="1F2021"/>
                </a:solidFill>
                <a:latin typeface="Arial"/>
                <a:cs typeface="Arial"/>
              </a:rPr>
              <a:t>79</a:t>
            </a:r>
            <a:r>
              <a:rPr dirty="0" sz="2400" spc="-15">
                <a:solidFill>
                  <a:srgbClr val="1F2021"/>
                </a:solidFill>
                <a:latin typeface="ＭＳ Ｐゴシック"/>
                <a:cs typeface="ＭＳ Ｐゴシック"/>
              </a:rPr>
              <a:t>番目の残基同士では</a:t>
            </a:r>
            <a:endParaRPr sz="2400">
              <a:latin typeface="ＭＳ Ｐゴシック"/>
              <a:cs typeface="ＭＳ Ｐゴシック"/>
            </a:endParaRPr>
          </a:p>
          <a:p>
            <a:pPr algn="ctr" marR="53975">
              <a:lnSpc>
                <a:spcPct val="100000"/>
              </a:lnSpc>
            </a:pPr>
            <a:r>
              <a:rPr dirty="0" sz="2400" spc="-10">
                <a:solidFill>
                  <a:srgbClr val="1F2021"/>
                </a:solidFill>
                <a:latin typeface="ＭＳ Ｐゴシック"/>
                <a:cs typeface="ＭＳ Ｐゴシック"/>
              </a:rPr>
              <a:t>その位置関係のずれの予測は小さい</a:t>
            </a:r>
            <a:r>
              <a:rPr dirty="0" sz="2400" spc="-20">
                <a:solidFill>
                  <a:srgbClr val="1F2021"/>
                </a:solidFill>
                <a:latin typeface="ＭＳ Ｐゴシック"/>
                <a:cs typeface="ＭＳ Ｐゴシック"/>
              </a:rPr>
              <a:t>（</a:t>
            </a:r>
            <a:r>
              <a:rPr dirty="0" sz="2400" spc="-30">
                <a:solidFill>
                  <a:srgbClr val="1F2021"/>
                </a:solidFill>
                <a:latin typeface="ＭＳ Ｐゴシック"/>
                <a:cs typeface="ＭＳ Ｐゴシック"/>
              </a:rPr>
              <a:t>濃い緑色</a:t>
            </a:r>
            <a:r>
              <a:rPr dirty="0" sz="2400" spc="-50">
                <a:solidFill>
                  <a:srgbClr val="1F2021"/>
                </a:solidFill>
                <a:latin typeface="ＭＳ Ｐゴシック"/>
                <a:cs typeface="ＭＳ Ｐゴシック"/>
              </a:rPr>
              <a:t>）</a:t>
            </a:r>
            <a:endParaRPr sz="2400">
              <a:latin typeface="ＭＳ Ｐゴシック"/>
              <a:cs typeface="ＭＳ Ｐゴシック"/>
            </a:endParaRPr>
          </a:p>
          <a:p>
            <a:pPr algn="ctr" marR="52705">
              <a:lnSpc>
                <a:spcPct val="100000"/>
              </a:lnSpc>
              <a:spcBef>
                <a:spcPts val="180"/>
              </a:spcBef>
            </a:pPr>
            <a:r>
              <a:rPr dirty="0" sz="2400" spc="-25">
                <a:solidFill>
                  <a:srgbClr val="1F2021"/>
                </a:solidFill>
                <a:latin typeface="ＭＳ Ｐゴシック"/>
                <a:cs typeface="ＭＳ Ｐゴシック"/>
              </a:rPr>
              <a:t>つまり、</a:t>
            </a:r>
            <a:r>
              <a:rPr dirty="0" sz="2400" spc="-20">
                <a:solidFill>
                  <a:srgbClr val="1F2021"/>
                </a:solidFill>
                <a:latin typeface="Arial"/>
                <a:cs typeface="Arial"/>
              </a:rPr>
              <a:t>1-</a:t>
            </a:r>
            <a:r>
              <a:rPr dirty="0" sz="2400" spc="-25">
                <a:solidFill>
                  <a:srgbClr val="1F2021"/>
                </a:solidFill>
                <a:latin typeface="Arial"/>
                <a:cs typeface="Arial"/>
              </a:rPr>
              <a:t>79</a:t>
            </a:r>
            <a:r>
              <a:rPr dirty="0" sz="2400" spc="-40">
                <a:solidFill>
                  <a:srgbClr val="1F2021"/>
                </a:solidFill>
                <a:latin typeface="ＭＳ Ｐゴシック"/>
                <a:cs typeface="ＭＳ Ｐゴシック"/>
              </a:rPr>
              <a:t>は各残基の位置関係が正しいと予想されている。</a:t>
            </a:r>
            <a:endParaRPr sz="2400">
              <a:latin typeface="ＭＳ Ｐゴシック"/>
              <a:cs typeface="ＭＳ Ｐゴシック"/>
            </a:endParaRPr>
          </a:p>
          <a:p>
            <a:pPr algn="r" marR="5080">
              <a:lnSpc>
                <a:spcPct val="100000"/>
              </a:lnSpc>
              <a:spcBef>
                <a:spcPts val="285"/>
              </a:spcBef>
            </a:pPr>
            <a:r>
              <a:rPr dirty="0" sz="1200" spc="-25">
                <a:solidFill>
                  <a:srgbClr val="888888"/>
                </a:solidFill>
                <a:latin typeface="Calibri"/>
                <a:cs typeface="Calibri"/>
              </a:rPr>
              <a:t>11</a:t>
            </a:r>
            <a:endParaRPr sz="1200">
              <a:latin typeface="Calibri"/>
              <a:cs typeface="Calibri"/>
            </a:endParaRPr>
          </a:p>
        </p:txBody>
      </p:sp>
      <p:sp>
        <p:nvSpPr>
          <p:cNvPr id="19" name="object 19"/>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3816350" cy="4328795"/>
            <a:chOff x="251459" y="908303"/>
            <a:chExt cx="3816350" cy="4328795"/>
          </a:xfrm>
        </p:grpSpPr>
        <p:pic>
          <p:nvPicPr>
            <p:cNvPr id="3" name="object 3" descr=""/>
            <p:cNvPicPr/>
            <p:nvPr/>
          </p:nvPicPr>
          <p:blipFill>
            <a:blip r:embed="rId2" cstate="print"/>
            <a:stretch>
              <a:fillRect/>
            </a:stretch>
          </p:blipFill>
          <p:spPr>
            <a:xfrm>
              <a:off x="251459" y="908303"/>
              <a:ext cx="3816096" cy="4328638"/>
            </a:xfrm>
            <a:prstGeom prst="rect">
              <a:avLst/>
            </a:prstGeom>
          </p:spPr>
        </p:pic>
        <p:sp>
          <p:nvSpPr>
            <p:cNvPr id="4" name="object 4" descr=""/>
            <p:cNvSpPr/>
            <p:nvPr/>
          </p:nvSpPr>
          <p:spPr>
            <a:xfrm>
              <a:off x="827531"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5" name="object 5" descr=""/>
            <p:cNvSpPr/>
            <p:nvPr/>
          </p:nvSpPr>
          <p:spPr>
            <a:xfrm>
              <a:off x="827531"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6" name="object 6" descr=""/>
            <p:cNvSpPr/>
            <p:nvPr/>
          </p:nvSpPr>
          <p:spPr>
            <a:xfrm>
              <a:off x="827531"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7" name="object 7" descr=""/>
            <p:cNvSpPr/>
            <p:nvPr/>
          </p:nvSpPr>
          <p:spPr>
            <a:xfrm>
              <a:off x="848868"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8" name="object 8" descr=""/>
            <p:cNvSpPr/>
            <p:nvPr/>
          </p:nvSpPr>
          <p:spPr>
            <a:xfrm>
              <a:off x="1440179"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9" name="object 9" descr=""/>
            <p:cNvSpPr/>
            <p:nvPr/>
          </p:nvSpPr>
          <p:spPr>
            <a:xfrm>
              <a:off x="3785615"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0" name="object 10" descr=""/>
            <p:cNvSpPr/>
            <p:nvPr/>
          </p:nvSpPr>
          <p:spPr>
            <a:xfrm>
              <a:off x="870204" y="986027"/>
              <a:ext cx="437515" cy="431800"/>
            </a:xfrm>
            <a:custGeom>
              <a:avLst/>
              <a:gdLst/>
              <a:ahLst/>
              <a:cxnLst/>
              <a:rect l="l" t="t" r="r" b="b"/>
              <a:pathLst>
                <a:path w="437515" h="431800">
                  <a:moveTo>
                    <a:pt x="437388" y="0"/>
                  </a:moveTo>
                  <a:lnTo>
                    <a:pt x="0" y="0"/>
                  </a:lnTo>
                  <a:lnTo>
                    <a:pt x="0" y="431291"/>
                  </a:lnTo>
                  <a:lnTo>
                    <a:pt x="437388" y="431291"/>
                  </a:lnTo>
                  <a:lnTo>
                    <a:pt x="437388" y="0"/>
                  </a:lnTo>
                  <a:close/>
                </a:path>
              </a:pathLst>
            </a:custGeom>
            <a:solidFill>
              <a:srgbClr val="000000">
                <a:alpha val="19999"/>
              </a:srgbClr>
            </a:solidFill>
          </p:spPr>
          <p:txBody>
            <a:bodyPr wrap="square" lIns="0" tIns="0" rIns="0" bIns="0" rtlCol="0"/>
            <a:lstStyle/>
            <a:p/>
          </p:txBody>
        </p:sp>
      </p:grpSp>
      <p:sp>
        <p:nvSpPr>
          <p:cNvPr id="11" name="object 11" descr=""/>
          <p:cNvSpPr txBox="1"/>
          <p:nvPr/>
        </p:nvSpPr>
        <p:spPr>
          <a:xfrm>
            <a:off x="382219" y="5199369"/>
            <a:ext cx="8419465" cy="1631314"/>
          </a:xfrm>
          <a:prstGeom prst="rect">
            <a:avLst/>
          </a:prstGeom>
        </p:spPr>
        <p:txBody>
          <a:bodyPr wrap="square" lIns="0" tIns="83820" rIns="0" bIns="0" rtlCol="0" vert="horz">
            <a:spAutoFit/>
          </a:bodyPr>
          <a:lstStyle/>
          <a:p>
            <a:pPr marL="1482725">
              <a:lnSpc>
                <a:spcPct val="100000"/>
              </a:lnSpc>
              <a:spcBef>
                <a:spcPts val="660"/>
              </a:spcBef>
            </a:pPr>
            <a:r>
              <a:rPr dirty="0" sz="2400" spc="-45">
                <a:solidFill>
                  <a:srgbClr val="1F2021"/>
                </a:solidFill>
                <a:latin typeface="ＭＳ Ｐゴシック"/>
                <a:cs typeface="ＭＳ Ｐゴシック"/>
              </a:rPr>
              <a:t>ちょっとわかりづらいかもなので補足説明。</a:t>
            </a:r>
            <a:endParaRPr sz="2400">
              <a:latin typeface="ＭＳ Ｐゴシック"/>
              <a:cs typeface="ＭＳ Ｐゴシック"/>
            </a:endParaRPr>
          </a:p>
          <a:p>
            <a:pPr marL="38100" marR="30480" indent="373380">
              <a:lnSpc>
                <a:spcPct val="100000"/>
              </a:lnSpc>
              <a:spcBef>
                <a:spcPts val="560"/>
              </a:spcBef>
            </a:pPr>
            <a:r>
              <a:rPr dirty="0" sz="2400" spc="-35">
                <a:solidFill>
                  <a:srgbClr val="1F2021"/>
                </a:solidFill>
                <a:latin typeface="ＭＳ Ｐゴシック"/>
                <a:cs typeface="ＭＳ Ｐゴシック"/>
              </a:rPr>
              <a:t>これは、</a:t>
            </a:r>
            <a:r>
              <a:rPr dirty="0" sz="2400" spc="-20">
                <a:solidFill>
                  <a:srgbClr val="1F2021"/>
                </a:solidFill>
                <a:latin typeface="Arial"/>
                <a:cs typeface="Arial"/>
              </a:rPr>
              <a:t>1-</a:t>
            </a:r>
            <a:r>
              <a:rPr dirty="0" sz="2400" spc="-25">
                <a:solidFill>
                  <a:srgbClr val="1F2021"/>
                </a:solidFill>
                <a:latin typeface="Arial"/>
                <a:cs typeface="Arial"/>
              </a:rPr>
              <a:t>79</a:t>
            </a:r>
            <a:r>
              <a:rPr dirty="0" sz="2400" spc="-5">
                <a:solidFill>
                  <a:srgbClr val="1F2021"/>
                </a:solidFill>
                <a:latin typeface="ＭＳ Ｐゴシック"/>
                <a:cs typeface="ＭＳ Ｐゴシック"/>
              </a:rPr>
              <a:t>の任意の</a:t>
            </a:r>
            <a:r>
              <a:rPr dirty="0" sz="2400" spc="-25">
                <a:solidFill>
                  <a:srgbClr val="1F2021"/>
                </a:solidFill>
                <a:latin typeface="Arial"/>
                <a:cs typeface="Arial"/>
              </a:rPr>
              <a:t>2</a:t>
            </a:r>
            <a:r>
              <a:rPr dirty="0" sz="2400" spc="-35">
                <a:solidFill>
                  <a:srgbClr val="1F2021"/>
                </a:solidFill>
                <a:latin typeface="ＭＳ Ｐゴシック"/>
                <a:cs typeface="ＭＳ Ｐゴシック"/>
              </a:rPr>
              <a:t>つの地点の位置関係は常に予測の</a:t>
            </a:r>
            <a:r>
              <a:rPr dirty="0" sz="2400" spc="-50">
                <a:solidFill>
                  <a:srgbClr val="1F2021"/>
                </a:solidFill>
                <a:latin typeface="ＭＳ Ｐゴシック"/>
                <a:cs typeface="ＭＳ Ｐゴシック"/>
              </a:rPr>
              <a:t>  </a:t>
            </a:r>
            <a:r>
              <a:rPr dirty="0" sz="2400" spc="-45">
                <a:solidFill>
                  <a:srgbClr val="1F2021"/>
                </a:solidFill>
                <a:latin typeface="ＭＳ Ｐゴシック"/>
                <a:cs typeface="ＭＳ Ｐゴシック"/>
              </a:rPr>
              <a:t>信頼性が高いという意味。位置関係がずれたりしないという事は、</a:t>
            </a:r>
            <a:r>
              <a:rPr dirty="0" sz="2400" spc="-35">
                <a:solidFill>
                  <a:srgbClr val="1F2021"/>
                </a:solidFill>
                <a:latin typeface="ＭＳ Ｐゴシック"/>
                <a:cs typeface="ＭＳ Ｐゴシック"/>
              </a:rPr>
              <a:t>きっちりと折りたたまれた部分と見なすことができるという意味</a:t>
            </a:r>
            <a:r>
              <a:rPr dirty="0" sz="2400" spc="-1295">
                <a:solidFill>
                  <a:srgbClr val="1F2021"/>
                </a:solidFill>
                <a:latin typeface="ＭＳ Ｐゴシック"/>
                <a:cs typeface="ＭＳ Ｐゴシック"/>
              </a:rPr>
              <a:t>。</a:t>
            </a:r>
            <a:r>
              <a:rPr dirty="0" baseline="60185" sz="1800" spc="-37">
                <a:solidFill>
                  <a:srgbClr val="888888"/>
                </a:solidFill>
                <a:latin typeface="Calibri"/>
                <a:cs typeface="Calibri"/>
              </a:rPr>
              <a:t>12</a:t>
            </a:r>
            <a:endParaRPr baseline="60185" sz="1800">
              <a:latin typeface="Calibri"/>
              <a:cs typeface="Calibri"/>
            </a:endParaRPr>
          </a:p>
        </p:txBody>
      </p:sp>
      <p:sp>
        <p:nvSpPr>
          <p:cNvPr id="12" name="object 12"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grpSp>
        <p:nvGrpSpPr>
          <p:cNvPr id="13" name="object 13" descr=""/>
          <p:cNvGrpSpPr/>
          <p:nvPr/>
        </p:nvGrpSpPr>
        <p:grpSpPr>
          <a:xfrm>
            <a:off x="4690871" y="477012"/>
            <a:ext cx="4453255" cy="4144010"/>
            <a:chOff x="4690871" y="477012"/>
            <a:chExt cx="4453255" cy="4144010"/>
          </a:xfrm>
        </p:grpSpPr>
        <p:pic>
          <p:nvPicPr>
            <p:cNvPr id="14" name="object 14" descr=""/>
            <p:cNvPicPr/>
            <p:nvPr/>
          </p:nvPicPr>
          <p:blipFill>
            <a:blip r:embed="rId3" cstate="print"/>
            <a:stretch>
              <a:fillRect/>
            </a:stretch>
          </p:blipFill>
          <p:spPr>
            <a:xfrm>
              <a:off x="4690871" y="477012"/>
              <a:ext cx="4029455" cy="4143755"/>
            </a:xfrm>
            <a:prstGeom prst="rect">
              <a:avLst/>
            </a:prstGeom>
          </p:spPr>
        </p:pic>
        <p:sp>
          <p:nvSpPr>
            <p:cNvPr id="15" name="object 15" descr=""/>
            <p:cNvSpPr/>
            <p:nvPr/>
          </p:nvSpPr>
          <p:spPr>
            <a:xfrm>
              <a:off x="8150351" y="3332988"/>
              <a:ext cx="993775" cy="1287780"/>
            </a:xfrm>
            <a:custGeom>
              <a:avLst/>
              <a:gdLst/>
              <a:ahLst/>
              <a:cxnLst/>
              <a:rect l="l" t="t" r="r" b="b"/>
              <a:pathLst>
                <a:path w="993775" h="1287779">
                  <a:moveTo>
                    <a:pt x="993648" y="0"/>
                  </a:moveTo>
                  <a:lnTo>
                    <a:pt x="0" y="0"/>
                  </a:lnTo>
                  <a:lnTo>
                    <a:pt x="0" y="1287780"/>
                  </a:lnTo>
                  <a:lnTo>
                    <a:pt x="993648" y="1287780"/>
                  </a:lnTo>
                  <a:lnTo>
                    <a:pt x="993648" y="0"/>
                  </a:lnTo>
                  <a:close/>
                </a:path>
              </a:pathLst>
            </a:custGeom>
            <a:solidFill>
              <a:srgbClr val="FFFFFF"/>
            </a:solidFill>
          </p:spPr>
          <p:txBody>
            <a:bodyPr wrap="square" lIns="0" tIns="0" rIns="0" bIns="0" rtlCol="0"/>
            <a:lstStyle/>
            <a:p/>
          </p:txBody>
        </p:sp>
        <p:pic>
          <p:nvPicPr>
            <p:cNvPr id="16" name="object 16" descr=""/>
            <p:cNvPicPr/>
            <p:nvPr/>
          </p:nvPicPr>
          <p:blipFill>
            <a:blip r:embed="rId4" cstate="print"/>
            <a:stretch>
              <a:fillRect/>
            </a:stretch>
          </p:blipFill>
          <p:spPr>
            <a:xfrm>
              <a:off x="5812535" y="1427987"/>
              <a:ext cx="187451" cy="187451"/>
            </a:xfrm>
            <a:prstGeom prst="rect">
              <a:avLst/>
            </a:prstGeom>
          </p:spPr>
        </p:pic>
        <p:pic>
          <p:nvPicPr>
            <p:cNvPr id="17" name="object 17" descr=""/>
            <p:cNvPicPr/>
            <p:nvPr/>
          </p:nvPicPr>
          <p:blipFill>
            <a:blip r:embed="rId5" cstate="print"/>
            <a:stretch>
              <a:fillRect/>
            </a:stretch>
          </p:blipFill>
          <p:spPr>
            <a:xfrm>
              <a:off x="7402067" y="2182368"/>
              <a:ext cx="187451" cy="185928"/>
            </a:xfrm>
            <a:prstGeom prst="rect">
              <a:avLst/>
            </a:prstGeom>
          </p:spPr>
        </p:pic>
        <p:pic>
          <p:nvPicPr>
            <p:cNvPr id="18" name="object 18" descr=""/>
            <p:cNvPicPr/>
            <p:nvPr/>
          </p:nvPicPr>
          <p:blipFill>
            <a:blip r:embed="rId6" cstate="print"/>
            <a:stretch>
              <a:fillRect/>
            </a:stretch>
          </p:blipFill>
          <p:spPr>
            <a:xfrm>
              <a:off x="7508747" y="3761232"/>
              <a:ext cx="187451" cy="187451"/>
            </a:xfrm>
            <a:prstGeom prst="rect">
              <a:avLst/>
            </a:prstGeom>
          </p:spPr>
        </p:pic>
        <p:pic>
          <p:nvPicPr>
            <p:cNvPr id="19" name="object 19" descr=""/>
            <p:cNvPicPr/>
            <p:nvPr/>
          </p:nvPicPr>
          <p:blipFill>
            <a:blip r:embed="rId6" cstate="print"/>
            <a:stretch>
              <a:fillRect/>
            </a:stretch>
          </p:blipFill>
          <p:spPr>
            <a:xfrm>
              <a:off x="5966459" y="3136391"/>
              <a:ext cx="187451" cy="187452"/>
            </a:xfrm>
            <a:prstGeom prst="rect">
              <a:avLst/>
            </a:prstGeom>
          </p:spPr>
        </p:pic>
        <p:pic>
          <p:nvPicPr>
            <p:cNvPr id="20" name="object 20" descr=""/>
            <p:cNvPicPr/>
            <p:nvPr/>
          </p:nvPicPr>
          <p:blipFill>
            <a:blip r:embed="rId7" cstate="print"/>
            <a:stretch>
              <a:fillRect/>
            </a:stretch>
          </p:blipFill>
          <p:spPr>
            <a:xfrm>
              <a:off x="6934199" y="4087368"/>
              <a:ext cx="187451" cy="187451"/>
            </a:xfrm>
            <a:prstGeom prst="rect">
              <a:avLst/>
            </a:prstGeom>
          </p:spPr>
        </p:pic>
        <p:sp>
          <p:nvSpPr>
            <p:cNvPr id="21" name="object 21" descr=""/>
            <p:cNvSpPr/>
            <p:nvPr/>
          </p:nvSpPr>
          <p:spPr>
            <a:xfrm>
              <a:off x="5906261" y="1428750"/>
              <a:ext cx="1630045" cy="2819400"/>
            </a:xfrm>
            <a:custGeom>
              <a:avLst/>
              <a:gdLst/>
              <a:ahLst/>
              <a:cxnLst/>
              <a:rect l="l" t="t" r="r" b="b"/>
              <a:pathLst>
                <a:path w="1630045" h="2819400">
                  <a:moveTo>
                    <a:pt x="0" y="187451"/>
                  </a:moveTo>
                  <a:lnTo>
                    <a:pt x="154432" y="1708150"/>
                  </a:lnTo>
                </a:path>
                <a:path w="1630045" h="2819400">
                  <a:moveTo>
                    <a:pt x="0" y="0"/>
                  </a:moveTo>
                  <a:lnTo>
                    <a:pt x="1523238" y="912876"/>
                  </a:lnTo>
                </a:path>
                <a:path w="1630045" h="2819400">
                  <a:moveTo>
                    <a:pt x="0" y="0"/>
                  </a:moveTo>
                  <a:lnTo>
                    <a:pt x="1629664" y="2360295"/>
                  </a:lnTo>
                </a:path>
                <a:path w="1630045" h="2819400">
                  <a:moveTo>
                    <a:pt x="0" y="187451"/>
                  </a:moveTo>
                  <a:lnTo>
                    <a:pt x="1187958" y="2818892"/>
                  </a:lnTo>
                </a:path>
              </a:pathLst>
            </a:custGeom>
            <a:ln w="25400">
              <a:solidFill>
                <a:srgbClr val="497DBA"/>
              </a:solidFill>
            </a:ln>
          </p:spPr>
          <p:txBody>
            <a:bodyPr wrap="square" lIns="0" tIns="0" rIns="0" bIns="0" rtlCol="0"/>
            <a:lstStyle/>
            <a:p/>
          </p:txBody>
        </p:sp>
      </p:grpSp>
      <p:sp>
        <p:nvSpPr>
          <p:cNvPr id="22" name="object 22"/>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6" name="object 6"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sp>
        <p:nvSpPr>
          <p:cNvPr id="7" name="object 7"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grpSp>
        <p:nvGrpSpPr>
          <p:cNvPr id="8" name="object 8" descr=""/>
          <p:cNvGrpSpPr/>
          <p:nvPr/>
        </p:nvGrpSpPr>
        <p:grpSpPr>
          <a:xfrm>
            <a:off x="827532" y="960119"/>
            <a:ext cx="3110865" cy="3108960"/>
            <a:chOff x="827532" y="960119"/>
            <a:chExt cx="3110865" cy="3108960"/>
          </a:xfrm>
        </p:grpSpPr>
        <p:sp>
          <p:nvSpPr>
            <p:cNvPr id="9" name="object 9" descr=""/>
            <p:cNvSpPr/>
            <p:nvPr/>
          </p:nvSpPr>
          <p:spPr>
            <a:xfrm>
              <a:off x="827532"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10" name="object 10" descr=""/>
            <p:cNvSpPr/>
            <p:nvPr/>
          </p:nvSpPr>
          <p:spPr>
            <a:xfrm>
              <a:off x="827532"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1" name="object 11" descr=""/>
            <p:cNvSpPr/>
            <p:nvPr/>
          </p:nvSpPr>
          <p:spPr>
            <a:xfrm>
              <a:off x="827532"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2" name="object 12" descr=""/>
            <p:cNvSpPr/>
            <p:nvPr/>
          </p:nvSpPr>
          <p:spPr>
            <a:xfrm>
              <a:off x="848868"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3" name="object 13" descr=""/>
            <p:cNvSpPr/>
            <p:nvPr/>
          </p:nvSpPr>
          <p:spPr>
            <a:xfrm>
              <a:off x="1440180"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4" name="object 14"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5" name="object 15" descr=""/>
            <p:cNvSpPr/>
            <p:nvPr/>
          </p:nvSpPr>
          <p:spPr>
            <a:xfrm>
              <a:off x="1353312" y="986027"/>
              <a:ext cx="2585085" cy="431800"/>
            </a:xfrm>
            <a:custGeom>
              <a:avLst/>
              <a:gdLst/>
              <a:ahLst/>
              <a:cxnLst/>
              <a:rect l="l" t="t" r="r" b="b"/>
              <a:pathLst>
                <a:path w="2585085" h="431800">
                  <a:moveTo>
                    <a:pt x="2584704" y="0"/>
                  </a:moveTo>
                  <a:lnTo>
                    <a:pt x="0" y="0"/>
                  </a:lnTo>
                  <a:lnTo>
                    <a:pt x="0" y="431291"/>
                  </a:lnTo>
                  <a:lnTo>
                    <a:pt x="2584704" y="431291"/>
                  </a:lnTo>
                  <a:lnTo>
                    <a:pt x="2584704" y="0"/>
                  </a:lnTo>
                  <a:close/>
                </a:path>
              </a:pathLst>
            </a:custGeom>
            <a:solidFill>
              <a:srgbClr val="000000">
                <a:alpha val="19999"/>
              </a:srgbClr>
            </a:solidFill>
          </p:spPr>
          <p:txBody>
            <a:bodyPr wrap="square" lIns="0" tIns="0" rIns="0" bIns="0" rtlCol="0"/>
            <a:lstStyle/>
            <a:p/>
          </p:txBody>
        </p:sp>
      </p:grpSp>
      <p:sp>
        <p:nvSpPr>
          <p:cNvPr id="16" name="object 16"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7" name="object 17"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8" name="object 18" descr=""/>
          <p:cNvSpPr txBox="1"/>
          <p:nvPr/>
        </p:nvSpPr>
        <p:spPr>
          <a:xfrm>
            <a:off x="264363" y="4432503"/>
            <a:ext cx="8651240" cy="2350135"/>
          </a:xfrm>
          <a:prstGeom prst="rect">
            <a:avLst/>
          </a:prstGeom>
        </p:spPr>
        <p:txBody>
          <a:bodyPr wrap="square" lIns="0" tIns="12700" rIns="0" bIns="0" rtlCol="0" vert="horz">
            <a:spAutoFit/>
          </a:bodyPr>
          <a:lstStyle/>
          <a:p>
            <a:pPr marL="5584190">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a:p>
            <a:pPr>
              <a:lnSpc>
                <a:spcPct val="100000"/>
              </a:lnSpc>
              <a:spcBef>
                <a:spcPts val="960"/>
              </a:spcBef>
            </a:pPr>
            <a:endParaRPr sz="2400">
              <a:latin typeface="Arial"/>
              <a:cs typeface="Arial"/>
            </a:endParaRPr>
          </a:p>
          <a:p>
            <a:pPr algn="ctr">
              <a:lnSpc>
                <a:spcPct val="100000"/>
              </a:lnSpc>
            </a:pPr>
            <a:r>
              <a:rPr dirty="0" sz="2400" spc="-35">
                <a:solidFill>
                  <a:srgbClr val="1F2021"/>
                </a:solidFill>
                <a:latin typeface="ＭＳ Ｐゴシック"/>
                <a:cs typeface="ＭＳ Ｐゴシック"/>
              </a:rPr>
              <a:t>一方、もう一度</a:t>
            </a:r>
            <a:r>
              <a:rPr dirty="0" sz="2400" spc="-10">
                <a:solidFill>
                  <a:srgbClr val="1F2021"/>
                </a:solidFill>
                <a:latin typeface="Arial"/>
                <a:cs typeface="Arial"/>
              </a:rPr>
              <a:t>1-</a:t>
            </a:r>
            <a:r>
              <a:rPr dirty="0" sz="2400" spc="-25">
                <a:solidFill>
                  <a:srgbClr val="1F2021"/>
                </a:solidFill>
                <a:latin typeface="Arial"/>
                <a:cs typeface="Arial"/>
              </a:rPr>
              <a:t>79</a:t>
            </a:r>
            <a:r>
              <a:rPr dirty="0" sz="2400" spc="-15">
                <a:solidFill>
                  <a:srgbClr val="1F2021"/>
                </a:solidFill>
                <a:latin typeface="ＭＳ Ｐゴシック"/>
                <a:cs typeface="ＭＳ Ｐゴシック"/>
              </a:rPr>
              <a:t>番目の残基を見てみると、</a:t>
            </a:r>
            <a:r>
              <a:rPr dirty="0" sz="2400" spc="-20">
                <a:solidFill>
                  <a:srgbClr val="1F2021"/>
                </a:solidFill>
                <a:latin typeface="Arial"/>
                <a:cs typeface="Arial"/>
              </a:rPr>
              <a:t>80-</a:t>
            </a:r>
            <a:r>
              <a:rPr dirty="0" sz="2400" spc="-25">
                <a:solidFill>
                  <a:srgbClr val="1F2021"/>
                </a:solidFill>
                <a:latin typeface="Arial"/>
                <a:cs typeface="Arial"/>
              </a:rPr>
              <a:t>600</a:t>
            </a:r>
            <a:r>
              <a:rPr dirty="0" sz="2400" spc="-25">
                <a:solidFill>
                  <a:srgbClr val="1F2021"/>
                </a:solidFill>
                <a:latin typeface="ＭＳ Ｐゴシック"/>
                <a:cs typeface="ＭＳ Ｐゴシック"/>
              </a:rPr>
              <a:t>の残基に対し</a:t>
            </a:r>
            <a:endParaRPr sz="2400">
              <a:latin typeface="ＭＳ Ｐゴシック"/>
              <a:cs typeface="ＭＳ Ｐゴシック"/>
            </a:endParaRPr>
          </a:p>
          <a:p>
            <a:pPr algn="ctr">
              <a:lnSpc>
                <a:spcPct val="100000"/>
              </a:lnSpc>
            </a:pPr>
            <a:r>
              <a:rPr dirty="0" sz="2400" spc="-30">
                <a:solidFill>
                  <a:srgbClr val="1F2021"/>
                </a:solidFill>
                <a:latin typeface="ＭＳ Ｐゴシック"/>
                <a:cs typeface="ＭＳ Ｐゴシック"/>
              </a:rPr>
              <a:t>その位置関係のずれの予測は大きい</a:t>
            </a:r>
            <a:r>
              <a:rPr dirty="0" sz="2400" spc="-20">
                <a:solidFill>
                  <a:srgbClr val="1F2021"/>
                </a:solidFill>
                <a:latin typeface="ＭＳ Ｐゴシック"/>
                <a:cs typeface="ＭＳ Ｐゴシック"/>
              </a:rPr>
              <a:t>（</a:t>
            </a:r>
            <a:r>
              <a:rPr dirty="0" sz="2400" spc="-30">
                <a:solidFill>
                  <a:srgbClr val="1F2021"/>
                </a:solidFill>
                <a:latin typeface="ＭＳ Ｐゴシック"/>
                <a:cs typeface="ＭＳ Ｐゴシック"/>
              </a:rPr>
              <a:t>薄い緑色</a:t>
            </a:r>
            <a:r>
              <a:rPr dirty="0" sz="2400" spc="-50">
                <a:solidFill>
                  <a:srgbClr val="1F2021"/>
                </a:solidFill>
                <a:latin typeface="ＭＳ Ｐゴシック"/>
                <a:cs typeface="ＭＳ Ｐゴシック"/>
              </a:rPr>
              <a:t>）</a:t>
            </a:r>
            <a:endParaRPr sz="2400">
              <a:latin typeface="ＭＳ Ｐゴシック"/>
              <a:cs typeface="ＭＳ Ｐゴシック"/>
            </a:endParaRPr>
          </a:p>
          <a:p>
            <a:pPr algn="ctr">
              <a:lnSpc>
                <a:spcPct val="100000"/>
              </a:lnSpc>
              <a:spcBef>
                <a:spcPts val="180"/>
              </a:spcBef>
            </a:pPr>
            <a:r>
              <a:rPr dirty="0" sz="2400" spc="-35">
                <a:solidFill>
                  <a:srgbClr val="1F2021"/>
                </a:solidFill>
                <a:latin typeface="ＭＳ Ｐゴシック"/>
                <a:cs typeface="ＭＳ Ｐゴシック"/>
              </a:rPr>
              <a:t>つまり、</a:t>
            </a:r>
            <a:r>
              <a:rPr dirty="0" sz="2400" spc="-20">
                <a:solidFill>
                  <a:srgbClr val="1F2021"/>
                </a:solidFill>
                <a:latin typeface="Arial"/>
                <a:cs typeface="Arial"/>
              </a:rPr>
              <a:t>1-</a:t>
            </a:r>
            <a:r>
              <a:rPr dirty="0" sz="2400" spc="-25">
                <a:solidFill>
                  <a:srgbClr val="1F2021"/>
                </a:solidFill>
                <a:latin typeface="Arial"/>
                <a:cs typeface="Arial"/>
              </a:rPr>
              <a:t>79</a:t>
            </a:r>
            <a:r>
              <a:rPr dirty="0" sz="2400" spc="-30">
                <a:solidFill>
                  <a:srgbClr val="1F2021"/>
                </a:solidFill>
                <a:latin typeface="ＭＳ Ｐゴシック"/>
                <a:cs typeface="ＭＳ Ｐゴシック"/>
              </a:rPr>
              <a:t>は他の領域との位置関係が信頼できない。</a:t>
            </a:r>
            <a:endParaRPr sz="2400">
              <a:latin typeface="ＭＳ Ｐゴシック"/>
              <a:cs typeface="ＭＳ Ｐゴシック"/>
            </a:endParaRPr>
          </a:p>
          <a:p>
            <a:pPr algn="ctr" marR="6350">
              <a:lnSpc>
                <a:spcPct val="100000"/>
              </a:lnSpc>
              <a:spcBef>
                <a:spcPts val="5"/>
              </a:spcBef>
            </a:pPr>
            <a:r>
              <a:rPr dirty="0" sz="2400" spc="-35">
                <a:solidFill>
                  <a:srgbClr val="1F2021"/>
                </a:solidFill>
                <a:latin typeface="ＭＳ Ｐゴシック"/>
                <a:cs typeface="ＭＳ Ｐゴシック"/>
              </a:rPr>
              <a:t>これは、</a:t>
            </a:r>
            <a:r>
              <a:rPr dirty="0" sz="2400" spc="-20">
                <a:solidFill>
                  <a:srgbClr val="1F2021"/>
                </a:solidFill>
                <a:latin typeface="Arial"/>
                <a:cs typeface="Arial"/>
              </a:rPr>
              <a:t>1-</a:t>
            </a:r>
            <a:r>
              <a:rPr dirty="0" sz="2400" spc="-25">
                <a:solidFill>
                  <a:srgbClr val="1F2021"/>
                </a:solidFill>
                <a:latin typeface="Arial"/>
                <a:cs typeface="Arial"/>
              </a:rPr>
              <a:t>79</a:t>
            </a:r>
            <a:r>
              <a:rPr dirty="0" sz="2400" spc="-35">
                <a:solidFill>
                  <a:srgbClr val="1F2021"/>
                </a:solidFill>
                <a:latin typeface="ＭＳ Ｐゴシック"/>
                <a:cs typeface="ＭＳ Ｐゴシック"/>
              </a:rPr>
              <a:t>は他の領域に対してふらふらと動く事を意味する</a:t>
            </a:r>
            <a:r>
              <a:rPr dirty="0" sz="2400" spc="-1345">
                <a:solidFill>
                  <a:srgbClr val="1F2021"/>
                </a:solidFill>
                <a:latin typeface="ＭＳ Ｐゴシック"/>
                <a:cs typeface="ＭＳ Ｐゴシック"/>
              </a:rPr>
              <a:t>。</a:t>
            </a:r>
            <a:r>
              <a:rPr dirty="0" baseline="41666" sz="1800" spc="-37">
                <a:solidFill>
                  <a:srgbClr val="888888"/>
                </a:solidFill>
                <a:latin typeface="Calibri"/>
                <a:cs typeface="Calibri"/>
              </a:rPr>
              <a:t>13</a:t>
            </a:r>
            <a:endParaRPr baseline="41666" sz="1800">
              <a:latin typeface="Calibri"/>
              <a:cs typeface="Calibri"/>
            </a:endParaRPr>
          </a:p>
        </p:txBody>
      </p:sp>
      <p:sp>
        <p:nvSpPr>
          <p:cNvPr id="19" name="object 19"/>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14</a:t>
            </a:r>
            <a:endParaRPr sz="1200">
              <a:latin typeface="Calibri"/>
              <a:cs typeface="Calibri"/>
            </a:endParaRPr>
          </a:p>
        </p:txBody>
      </p:sp>
      <p:sp>
        <p:nvSpPr>
          <p:cNvPr id="6" name="object 6"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7" name="object 7"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grpSp>
        <p:nvGrpSpPr>
          <p:cNvPr id="8" name="object 8" descr=""/>
          <p:cNvGrpSpPr/>
          <p:nvPr/>
        </p:nvGrpSpPr>
        <p:grpSpPr>
          <a:xfrm>
            <a:off x="819911" y="960119"/>
            <a:ext cx="3127375" cy="3108960"/>
            <a:chOff x="819911" y="960119"/>
            <a:chExt cx="3127375" cy="3108960"/>
          </a:xfrm>
        </p:grpSpPr>
        <p:sp>
          <p:nvSpPr>
            <p:cNvPr id="9" name="object 9" descr=""/>
            <p:cNvSpPr/>
            <p:nvPr/>
          </p:nvSpPr>
          <p:spPr>
            <a:xfrm>
              <a:off x="827531"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10" name="object 10" descr=""/>
            <p:cNvSpPr/>
            <p:nvPr/>
          </p:nvSpPr>
          <p:spPr>
            <a:xfrm>
              <a:off x="827531"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1" name="object 11" descr=""/>
            <p:cNvSpPr/>
            <p:nvPr/>
          </p:nvSpPr>
          <p:spPr>
            <a:xfrm>
              <a:off x="827531"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2" name="object 12" descr=""/>
            <p:cNvSpPr/>
            <p:nvPr/>
          </p:nvSpPr>
          <p:spPr>
            <a:xfrm>
              <a:off x="848867"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3" name="object 13" descr=""/>
            <p:cNvSpPr/>
            <p:nvPr/>
          </p:nvSpPr>
          <p:spPr>
            <a:xfrm>
              <a:off x="1440179"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4" name="object 14"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5" name="object 15" descr=""/>
            <p:cNvSpPr/>
            <p:nvPr/>
          </p:nvSpPr>
          <p:spPr>
            <a:xfrm>
              <a:off x="819911" y="1545336"/>
              <a:ext cx="3127375" cy="2243455"/>
            </a:xfrm>
            <a:custGeom>
              <a:avLst/>
              <a:gdLst/>
              <a:ahLst/>
              <a:cxnLst/>
              <a:rect l="l" t="t" r="r" b="b"/>
              <a:pathLst>
                <a:path w="3127375" h="2243454">
                  <a:moveTo>
                    <a:pt x="3127248" y="0"/>
                  </a:moveTo>
                  <a:lnTo>
                    <a:pt x="0" y="0"/>
                  </a:lnTo>
                  <a:lnTo>
                    <a:pt x="0" y="2243328"/>
                  </a:lnTo>
                  <a:lnTo>
                    <a:pt x="3127248" y="2243328"/>
                  </a:lnTo>
                  <a:lnTo>
                    <a:pt x="3127248" y="0"/>
                  </a:lnTo>
                  <a:close/>
                </a:path>
              </a:pathLst>
            </a:custGeom>
            <a:solidFill>
              <a:srgbClr val="000000">
                <a:alpha val="19999"/>
              </a:srgbClr>
            </a:solidFill>
          </p:spPr>
          <p:txBody>
            <a:bodyPr wrap="square" lIns="0" tIns="0" rIns="0" bIns="0" rtlCol="0"/>
            <a:lstStyle/>
            <a:p/>
          </p:txBody>
        </p:sp>
      </p:grpSp>
      <p:sp>
        <p:nvSpPr>
          <p:cNvPr id="16" name="object 16" descr=""/>
          <p:cNvSpPr txBox="1"/>
          <p:nvPr/>
        </p:nvSpPr>
        <p:spPr>
          <a:xfrm>
            <a:off x="1465580" y="6391452"/>
            <a:ext cx="6246495" cy="391160"/>
          </a:xfrm>
          <a:prstGeom prst="rect">
            <a:avLst/>
          </a:prstGeom>
        </p:spPr>
        <p:txBody>
          <a:bodyPr wrap="square" lIns="0" tIns="12700" rIns="0" bIns="0" rtlCol="0" vert="horz">
            <a:spAutoFit/>
          </a:bodyPr>
          <a:lstStyle/>
          <a:p>
            <a:pPr marL="12700">
              <a:lnSpc>
                <a:spcPct val="100000"/>
              </a:lnSpc>
              <a:spcBef>
                <a:spcPts val="100"/>
              </a:spcBef>
            </a:pPr>
            <a:r>
              <a:rPr dirty="0" sz="2400" spc="-45">
                <a:solidFill>
                  <a:srgbClr val="1F2021"/>
                </a:solidFill>
                <a:latin typeface="ＭＳ Ｐゴシック"/>
                <a:cs typeface="ＭＳ Ｐゴシック"/>
              </a:rPr>
              <a:t>信頼性にかけ、ふらふらと動くと予測されている。</a:t>
            </a:r>
            <a:endParaRPr sz="2400">
              <a:latin typeface="ＭＳ Ｐゴシック"/>
              <a:cs typeface="ＭＳ Ｐゴシック"/>
            </a:endParaRPr>
          </a:p>
        </p:txBody>
      </p:sp>
      <p:sp>
        <p:nvSpPr>
          <p:cNvPr id="17" name="object 17"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8" name="object 18"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9" name="object 19" descr=""/>
          <p:cNvSpPr txBox="1"/>
          <p:nvPr/>
        </p:nvSpPr>
        <p:spPr>
          <a:xfrm>
            <a:off x="326847" y="4432503"/>
            <a:ext cx="8530590" cy="1984375"/>
          </a:xfrm>
          <a:prstGeom prst="rect">
            <a:avLst/>
          </a:prstGeom>
        </p:spPr>
        <p:txBody>
          <a:bodyPr wrap="square" lIns="0" tIns="12700" rIns="0" bIns="0" rtlCol="0" vert="horz">
            <a:spAutoFit/>
          </a:bodyPr>
          <a:lstStyle/>
          <a:p>
            <a:pPr marL="5521960">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a:p>
            <a:pPr>
              <a:lnSpc>
                <a:spcPct val="100000"/>
              </a:lnSpc>
              <a:spcBef>
                <a:spcPts val="960"/>
              </a:spcBef>
            </a:pPr>
            <a:endParaRPr sz="2400">
              <a:latin typeface="Arial"/>
              <a:cs typeface="Arial"/>
            </a:endParaRPr>
          </a:p>
          <a:p>
            <a:pPr algn="ctr">
              <a:lnSpc>
                <a:spcPct val="100000"/>
              </a:lnSpc>
            </a:pPr>
            <a:r>
              <a:rPr dirty="0" sz="2400" spc="-10">
                <a:solidFill>
                  <a:srgbClr val="1F2021"/>
                </a:solidFill>
                <a:latin typeface="ＭＳ Ｐゴシック"/>
                <a:cs typeface="ＭＳ Ｐゴシック"/>
              </a:rPr>
              <a:t>同様に</a:t>
            </a:r>
            <a:r>
              <a:rPr dirty="0" sz="2400" spc="-20">
                <a:solidFill>
                  <a:srgbClr val="1F2021"/>
                </a:solidFill>
                <a:latin typeface="Arial"/>
                <a:cs typeface="Arial"/>
              </a:rPr>
              <a:t>105-</a:t>
            </a:r>
            <a:r>
              <a:rPr dirty="0" sz="2400" spc="-25">
                <a:solidFill>
                  <a:srgbClr val="1F2021"/>
                </a:solidFill>
                <a:latin typeface="Arial"/>
                <a:cs typeface="Arial"/>
              </a:rPr>
              <a:t>560</a:t>
            </a:r>
            <a:r>
              <a:rPr dirty="0" sz="2400" spc="-30">
                <a:solidFill>
                  <a:srgbClr val="1F2021"/>
                </a:solidFill>
                <a:latin typeface="ＭＳ Ｐゴシック"/>
                <a:cs typeface="ＭＳ Ｐゴシック"/>
              </a:rPr>
              <a:t>の領域を見てみると、</a:t>
            </a:r>
            <a:r>
              <a:rPr dirty="0" sz="2400" spc="-20">
                <a:solidFill>
                  <a:srgbClr val="1F2021"/>
                </a:solidFill>
                <a:latin typeface="Arial"/>
                <a:cs typeface="Arial"/>
              </a:rPr>
              <a:t>105-560</a:t>
            </a:r>
            <a:r>
              <a:rPr dirty="0" sz="2400" spc="-15">
                <a:solidFill>
                  <a:srgbClr val="1F2021"/>
                </a:solidFill>
                <a:latin typeface="ＭＳ Ｐゴシック"/>
                <a:cs typeface="ＭＳ Ｐゴシック"/>
              </a:rPr>
              <a:t>の領域同士でのみ、</a:t>
            </a:r>
            <a:endParaRPr sz="2400">
              <a:latin typeface="ＭＳ Ｐゴシック"/>
              <a:cs typeface="ＭＳ Ｐゴシック"/>
            </a:endParaRPr>
          </a:p>
          <a:p>
            <a:pPr algn="ctr">
              <a:lnSpc>
                <a:spcPct val="100000"/>
              </a:lnSpc>
            </a:pPr>
            <a:r>
              <a:rPr dirty="0" sz="2400" spc="-10">
                <a:solidFill>
                  <a:srgbClr val="1F2021"/>
                </a:solidFill>
                <a:latin typeface="ＭＳ Ｐゴシック"/>
                <a:cs typeface="ＭＳ Ｐゴシック"/>
              </a:rPr>
              <a:t>その位置関係のずれの予測は小さい</a:t>
            </a:r>
            <a:r>
              <a:rPr dirty="0" sz="2400" spc="-20">
                <a:solidFill>
                  <a:srgbClr val="1F2021"/>
                </a:solidFill>
                <a:latin typeface="ＭＳ Ｐゴシック"/>
                <a:cs typeface="ＭＳ Ｐゴシック"/>
              </a:rPr>
              <a:t>（</a:t>
            </a:r>
            <a:r>
              <a:rPr dirty="0" sz="2400" spc="-30">
                <a:solidFill>
                  <a:srgbClr val="1F2021"/>
                </a:solidFill>
                <a:latin typeface="ＭＳ Ｐゴシック"/>
                <a:cs typeface="ＭＳ Ｐゴシック"/>
              </a:rPr>
              <a:t>濃い緑色</a:t>
            </a:r>
            <a:r>
              <a:rPr dirty="0" sz="2400" spc="-50">
                <a:solidFill>
                  <a:srgbClr val="1F2021"/>
                </a:solidFill>
                <a:latin typeface="ＭＳ Ｐゴシック"/>
                <a:cs typeface="ＭＳ Ｐゴシック"/>
              </a:rPr>
              <a:t>）</a:t>
            </a:r>
            <a:endParaRPr sz="2400">
              <a:latin typeface="ＭＳ Ｐゴシック"/>
              <a:cs typeface="ＭＳ Ｐゴシック"/>
            </a:endParaRPr>
          </a:p>
          <a:p>
            <a:pPr algn="ctr">
              <a:lnSpc>
                <a:spcPct val="100000"/>
              </a:lnSpc>
              <a:spcBef>
                <a:spcPts val="180"/>
              </a:spcBef>
            </a:pPr>
            <a:r>
              <a:rPr dirty="0" sz="2400" spc="-35">
                <a:solidFill>
                  <a:srgbClr val="1F2021"/>
                </a:solidFill>
                <a:latin typeface="ＭＳ Ｐゴシック"/>
                <a:cs typeface="ＭＳ Ｐゴシック"/>
              </a:rPr>
              <a:t>つまり、</a:t>
            </a:r>
            <a:r>
              <a:rPr dirty="0" sz="2400" spc="-25">
                <a:solidFill>
                  <a:srgbClr val="1F2021"/>
                </a:solidFill>
                <a:latin typeface="Arial"/>
                <a:cs typeface="Arial"/>
              </a:rPr>
              <a:t>105-560</a:t>
            </a:r>
            <a:r>
              <a:rPr dirty="0" sz="2400" spc="-35">
                <a:solidFill>
                  <a:srgbClr val="1F2021"/>
                </a:solidFill>
                <a:latin typeface="ＭＳ Ｐゴシック"/>
                <a:cs typeface="ＭＳ Ｐゴシック"/>
              </a:rPr>
              <a:t>の構造は正しいが、他の領域との位置関係は</a:t>
            </a:r>
            <a:endParaRPr sz="2400">
              <a:latin typeface="ＭＳ Ｐゴシック"/>
              <a:cs typeface="ＭＳ Ｐゴシック"/>
            </a:endParaRPr>
          </a:p>
        </p:txBody>
      </p:sp>
      <p:sp>
        <p:nvSpPr>
          <p:cNvPr id="20" name="object 20"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sp>
        <p:nvSpPr>
          <p:cNvPr id="21" name="object 21"/>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15</a:t>
            </a:r>
            <a:endParaRPr sz="1200">
              <a:latin typeface="Calibri"/>
              <a:cs typeface="Calibri"/>
            </a:endParaRPr>
          </a:p>
        </p:txBody>
      </p:sp>
      <p:sp>
        <p:nvSpPr>
          <p:cNvPr id="6" name="object 6"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7" name="object 7"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grpSp>
        <p:nvGrpSpPr>
          <p:cNvPr id="8" name="object 8" descr=""/>
          <p:cNvGrpSpPr/>
          <p:nvPr/>
        </p:nvGrpSpPr>
        <p:grpSpPr>
          <a:xfrm>
            <a:off x="819911" y="960119"/>
            <a:ext cx="3127375" cy="3108960"/>
            <a:chOff x="819911" y="960119"/>
            <a:chExt cx="3127375" cy="3108960"/>
          </a:xfrm>
        </p:grpSpPr>
        <p:sp>
          <p:nvSpPr>
            <p:cNvPr id="9" name="object 9" descr=""/>
            <p:cNvSpPr/>
            <p:nvPr/>
          </p:nvSpPr>
          <p:spPr>
            <a:xfrm>
              <a:off x="827531"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10" name="object 10" descr=""/>
            <p:cNvSpPr/>
            <p:nvPr/>
          </p:nvSpPr>
          <p:spPr>
            <a:xfrm>
              <a:off x="827531"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1" name="object 11" descr=""/>
            <p:cNvSpPr/>
            <p:nvPr/>
          </p:nvSpPr>
          <p:spPr>
            <a:xfrm>
              <a:off x="827531"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2" name="object 12" descr=""/>
            <p:cNvSpPr/>
            <p:nvPr/>
          </p:nvSpPr>
          <p:spPr>
            <a:xfrm>
              <a:off x="848867"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3" name="object 13" descr=""/>
            <p:cNvSpPr/>
            <p:nvPr/>
          </p:nvSpPr>
          <p:spPr>
            <a:xfrm>
              <a:off x="1440179"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4" name="object 14"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5" name="object 15" descr=""/>
            <p:cNvSpPr/>
            <p:nvPr/>
          </p:nvSpPr>
          <p:spPr>
            <a:xfrm>
              <a:off x="819911" y="3910584"/>
              <a:ext cx="3127375" cy="152400"/>
            </a:xfrm>
            <a:custGeom>
              <a:avLst/>
              <a:gdLst/>
              <a:ahLst/>
              <a:cxnLst/>
              <a:rect l="l" t="t" r="r" b="b"/>
              <a:pathLst>
                <a:path w="3127375" h="152400">
                  <a:moveTo>
                    <a:pt x="3127248" y="0"/>
                  </a:moveTo>
                  <a:lnTo>
                    <a:pt x="0" y="0"/>
                  </a:lnTo>
                  <a:lnTo>
                    <a:pt x="0" y="152400"/>
                  </a:lnTo>
                  <a:lnTo>
                    <a:pt x="3127248" y="152400"/>
                  </a:lnTo>
                  <a:lnTo>
                    <a:pt x="3127248" y="0"/>
                  </a:lnTo>
                  <a:close/>
                </a:path>
              </a:pathLst>
            </a:custGeom>
            <a:solidFill>
              <a:srgbClr val="000000">
                <a:alpha val="19999"/>
              </a:srgbClr>
            </a:solidFill>
          </p:spPr>
          <p:txBody>
            <a:bodyPr wrap="square" lIns="0" tIns="0" rIns="0" bIns="0" rtlCol="0"/>
            <a:lstStyle/>
            <a:p/>
          </p:txBody>
        </p:sp>
      </p:grpSp>
      <p:sp>
        <p:nvSpPr>
          <p:cNvPr id="16" name="object 16" descr=""/>
          <p:cNvSpPr txBox="1"/>
          <p:nvPr/>
        </p:nvSpPr>
        <p:spPr>
          <a:xfrm>
            <a:off x="1465580" y="6391452"/>
            <a:ext cx="6246495" cy="391160"/>
          </a:xfrm>
          <a:prstGeom prst="rect">
            <a:avLst/>
          </a:prstGeom>
        </p:spPr>
        <p:txBody>
          <a:bodyPr wrap="square" lIns="0" tIns="12700" rIns="0" bIns="0" rtlCol="0" vert="horz">
            <a:spAutoFit/>
          </a:bodyPr>
          <a:lstStyle/>
          <a:p>
            <a:pPr marL="12700">
              <a:lnSpc>
                <a:spcPct val="100000"/>
              </a:lnSpc>
              <a:spcBef>
                <a:spcPts val="100"/>
              </a:spcBef>
            </a:pPr>
            <a:r>
              <a:rPr dirty="0" sz="2400" spc="-45">
                <a:solidFill>
                  <a:srgbClr val="1F2021"/>
                </a:solidFill>
                <a:latin typeface="ＭＳ Ｐゴシック"/>
                <a:cs typeface="ＭＳ Ｐゴシック"/>
              </a:rPr>
              <a:t>信頼性にかけ、ふらふらと動くと予測されている。</a:t>
            </a:r>
            <a:endParaRPr sz="2400">
              <a:latin typeface="ＭＳ Ｐゴシック"/>
              <a:cs typeface="ＭＳ Ｐゴシック"/>
            </a:endParaRPr>
          </a:p>
        </p:txBody>
      </p:sp>
      <p:sp>
        <p:nvSpPr>
          <p:cNvPr id="17" name="object 17"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8" name="object 18"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9" name="object 19" descr=""/>
          <p:cNvSpPr txBox="1"/>
          <p:nvPr/>
        </p:nvSpPr>
        <p:spPr>
          <a:xfrm>
            <a:off x="326847" y="4432503"/>
            <a:ext cx="8530590" cy="1984375"/>
          </a:xfrm>
          <a:prstGeom prst="rect">
            <a:avLst/>
          </a:prstGeom>
        </p:spPr>
        <p:txBody>
          <a:bodyPr wrap="square" lIns="0" tIns="12700" rIns="0" bIns="0" rtlCol="0" vert="horz">
            <a:spAutoFit/>
          </a:bodyPr>
          <a:lstStyle/>
          <a:p>
            <a:pPr marL="5521960">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a:p>
            <a:pPr>
              <a:lnSpc>
                <a:spcPct val="100000"/>
              </a:lnSpc>
              <a:spcBef>
                <a:spcPts val="960"/>
              </a:spcBef>
            </a:pPr>
            <a:endParaRPr sz="2400">
              <a:latin typeface="Arial"/>
              <a:cs typeface="Arial"/>
            </a:endParaRPr>
          </a:p>
          <a:p>
            <a:pPr algn="ctr">
              <a:lnSpc>
                <a:spcPct val="100000"/>
              </a:lnSpc>
            </a:pPr>
            <a:r>
              <a:rPr dirty="0" sz="2400" spc="-10">
                <a:solidFill>
                  <a:srgbClr val="1F2021"/>
                </a:solidFill>
                <a:latin typeface="ＭＳ Ｐゴシック"/>
                <a:cs typeface="ＭＳ Ｐゴシック"/>
              </a:rPr>
              <a:t>同様に</a:t>
            </a:r>
            <a:r>
              <a:rPr dirty="0" sz="2400" spc="-20">
                <a:solidFill>
                  <a:srgbClr val="1F2021"/>
                </a:solidFill>
                <a:latin typeface="Arial"/>
                <a:cs typeface="Arial"/>
              </a:rPr>
              <a:t>582-</a:t>
            </a:r>
            <a:r>
              <a:rPr dirty="0" sz="2400" spc="-25">
                <a:solidFill>
                  <a:srgbClr val="1F2021"/>
                </a:solidFill>
                <a:latin typeface="Arial"/>
                <a:cs typeface="Arial"/>
              </a:rPr>
              <a:t>608</a:t>
            </a:r>
            <a:r>
              <a:rPr dirty="0" sz="2400" spc="-30">
                <a:solidFill>
                  <a:srgbClr val="1F2021"/>
                </a:solidFill>
                <a:latin typeface="ＭＳ Ｐゴシック"/>
                <a:cs typeface="ＭＳ Ｐゴシック"/>
              </a:rPr>
              <a:t>の領域を見てみると、</a:t>
            </a:r>
            <a:r>
              <a:rPr dirty="0" sz="2400" spc="-20">
                <a:solidFill>
                  <a:srgbClr val="1F2021"/>
                </a:solidFill>
                <a:latin typeface="Arial"/>
                <a:cs typeface="Arial"/>
              </a:rPr>
              <a:t>582-600</a:t>
            </a:r>
            <a:r>
              <a:rPr dirty="0" sz="2400" spc="-15">
                <a:solidFill>
                  <a:srgbClr val="1F2021"/>
                </a:solidFill>
                <a:latin typeface="ＭＳ Ｐゴシック"/>
                <a:cs typeface="ＭＳ Ｐゴシック"/>
              </a:rPr>
              <a:t>の領域同士でのみ、</a:t>
            </a:r>
            <a:endParaRPr sz="2400">
              <a:latin typeface="ＭＳ Ｐゴシック"/>
              <a:cs typeface="ＭＳ Ｐゴシック"/>
            </a:endParaRPr>
          </a:p>
          <a:p>
            <a:pPr algn="ctr">
              <a:lnSpc>
                <a:spcPct val="100000"/>
              </a:lnSpc>
            </a:pPr>
            <a:r>
              <a:rPr dirty="0" sz="2400" spc="-10">
                <a:solidFill>
                  <a:srgbClr val="1F2021"/>
                </a:solidFill>
                <a:latin typeface="ＭＳ Ｐゴシック"/>
                <a:cs typeface="ＭＳ Ｐゴシック"/>
              </a:rPr>
              <a:t>その位置関係のずれの予測は小さい</a:t>
            </a:r>
            <a:r>
              <a:rPr dirty="0" sz="2400" spc="-20">
                <a:solidFill>
                  <a:srgbClr val="1F2021"/>
                </a:solidFill>
                <a:latin typeface="ＭＳ Ｐゴシック"/>
                <a:cs typeface="ＭＳ Ｐゴシック"/>
              </a:rPr>
              <a:t>（</a:t>
            </a:r>
            <a:r>
              <a:rPr dirty="0" sz="2400" spc="-30">
                <a:solidFill>
                  <a:srgbClr val="1F2021"/>
                </a:solidFill>
                <a:latin typeface="ＭＳ Ｐゴシック"/>
                <a:cs typeface="ＭＳ Ｐゴシック"/>
              </a:rPr>
              <a:t>濃い緑色</a:t>
            </a:r>
            <a:r>
              <a:rPr dirty="0" sz="2400" spc="-50">
                <a:solidFill>
                  <a:srgbClr val="1F2021"/>
                </a:solidFill>
                <a:latin typeface="ＭＳ Ｐゴシック"/>
                <a:cs typeface="ＭＳ Ｐゴシック"/>
              </a:rPr>
              <a:t>）</a:t>
            </a:r>
            <a:endParaRPr sz="2400">
              <a:latin typeface="ＭＳ Ｐゴシック"/>
              <a:cs typeface="ＭＳ Ｐゴシック"/>
            </a:endParaRPr>
          </a:p>
          <a:p>
            <a:pPr algn="ctr">
              <a:lnSpc>
                <a:spcPct val="100000"/>
              </a:lnSpc>
              <a:spcBef>
                <a:spcPts val="180"/>
              </a:spcBef>
            </a:pPr>
            <a:r>
              <a:rPr dirty="0" sz="2400" spc="-35">
                <a:solidFill>
                  <a:srgbClr val="1F2021"/>
                </a:solidFill>
                <a:latin typeface="ＭＳ Ｐゴシック"/>
                <a:cs typeface="ＭＳ Ｐゴシック"/>
              </a:rPr>
              <a:t>つまり、</a:t>
            </a:r>
            <a:r>
              <a:rPr dirty="0" sz="2400" spc="-25">
                <a:solidFill>
                  <a:srgbClr val="1F2021"/>
                </a:solidFill>
                <a:latin typeface="Arial"/>
                <a:cs typeface="Arial"/>
              </a:rPr>
              <a:t>582-608</a:t>
            </a:r>
            <a:r>
              <a:rPr dirty="0" sz="2400" spc="-35">
                <a:solidFill>
                  <a:srgbClr val="1F2021"/>
                </a:solidFill>
                <a:latin typeface="ＭＳ Ｐゴシック"/>
                <a:cs typeface="ＭＳ Ｐゴシック"/>
              </a:rPr>
              <a:t>の構造は正しいが、他の領域との位置関係は</a:t>
            </a:r>
            <a:endParaRPr sz="2400">
              <a:latin typeface="ＭＳ Ｐゴシック"/>
              <a:cs typeface="ＭＳ Ｐゴシック"/>
            </a:endParaRPr>
          </a:p>
        </p:txBody>
      </p:sp>
      <p:sp>
        <p:nvSpPr>
          <p:cNvPr id="20" name="object 20"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sp>
        <p:nvSpPr>
          <p:cNvPr id="21" name="object 21"/>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16</a:t>
            </a:r>
            <a:endParaRPr sz="1200">
              <a:latin typeface="Calibri"/>
              <a:cs typeface="Calibri"/>
            </a:endParaRPr>
          </a:p>
        </p:txBody>
      </p:sp>
      <p:sp>
        <p:nvSpPr>
          <p:cNvPr id="6" name="object 6"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7" name="object 7"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grpSp>
        <p:nvGrpSpPr>
          <p:cNvPr id="8" name="object 8" descr=""/>
          <p:cNvGrpSpPr/>
          <p:nvPr/>
        </p:nvGrpSpPr>
        <p:grpSpPr>
          <a:xfrm>
            <a:off x="819911" y="960119"/>
            <a:ext cx="3127375" cy="3108960"/>
            <a:chOff x="819911" y="960119"/>
            <a:chExt cx="3127375" cy="3108960"/>
          </a:xfrm>
        </p:grpSpPr>
        <p:sp>
          <p:nvSpPr>
            <p:cNvPr id="9" name="object 9" descr=""/>
            <p:cNvSpPr/>
            <p:nvPr/>
          </p:nvSpPr>
          <p:spPr>
            <a:xfrm>
              <a:off x="827531"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10" name="object 10" descr=""/>
            <p:cNvSpPr/>
            <p:nvPr/>
          </p:nvSpPr>
          <p:spPr>
            <a:xfrm>
              <a:off x="827531"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1" name="object 11" descr=""/>
            <p:cNvSpPr/>
            <p:nvPr/>
          </p:nvSpPr>
          <p:spPr>
            <a:xfrm>
              <a:off x="827531"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2" name="object 12" descr=""/>
            <p:cNvSpPr/>
            <p:nvPr/>
          </p:nvSpPr>
          <p:spPr>
            <a:xfrm>
              <a:off x="848867"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3" name="object 13" descr=""/>
            <p:cNvSpPr/>
            <p:nvPr/>
          </p:nvSpPr>
          <p:spPr>
            <a:xfrm>
              <a:off x="1440179"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4" name="object 14"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sp>
          <p:nvSpPr>
            <p:cNvPr id="15" name="object 15" descr=""/>
            <p:cNvSpPr/>
            <p:nvPr/>
          </p:nvSpPr>
          <p:spPr>
            <a:xfrm>
              <a:off x="819912" y="1397507"/>
              <a:ext cx="3127375" cy="2539365"/>
            </a:xfrm>
            <a:custGeom>
              <a:avLst/>
              <a:gdLst/>
              <a:ahLst/>
              <a:cxnLst/>
              <a:rect l="l" t="t" r="r" b="b"/>
              <a:pathLst>
                <a:path w="3127375" h="2539365">
                  <a:moveTo>
                    <a:pt x="3127248" y="2385060"/>
                  </a:moveTo>
                  <a:lnTo>
                    <a:pt x="0" y="2385060"/>
                  </a:lnTo>
                  <a:lnTo>
                    <a:pt x="0" y="2538984"/>
                  </a:lnTo>
                  <a:lnTo>
                    <a:pt x="3127248" y="2538984"/>
                  </a:lnTo>
                  <a:lnTo>
                    <a:pt x="3127248" y="2385060"/>
                  </a:lnTo>
                  <a:close/>
                </a:path>
                <a:path w="3127375" h="2539365">
                  <a:moveTo>
                    <a:pt x="3127248" y="0"/>
                  </a:moveTo>
                  <a:lnTo>
                    <a:pt x="0" y="0"/>
                  </a:lnTo>
                  <a:lnTo>
                    <a:pt x="0" y="153924"/>
                  </a:lnTo>
                  <a:lnTo>
                    <a:pt x="3127248" y="153924"/>
                  </a:lnTo>
                  <a:lnTo>
                    <a:pt x="3127248" y="0"/>
                  </a:lnTo>
                  <a:close/>
                </a:path>
              </a:pathLst>
            </a:custGeom>
            <a:solidFill>
              <a:srgbClr val="000000">
                <a:alpha val="19999"/>
              </a:srgbClr>
            </a:solidFill>
          </p:spPr>
          <p:txBody>
            <a:bodyPr wrap="square" lIns="0" tIns="0" rIns="0" bIns="0" rtlCol="0"/>
            <a:lstStyle/>
            <a:p/>
          </p:txBody>
        </p:sp>
      </p:grpSp>
      <p:sp>
        <p:nvSpPr>
          <p:cNvPr id="16" name="object 16" descr=""/>
          <p:cNvSpPr txBox="1"/>
          <p:nvPr/>
        </p:nvSpPr>
        <p:spPr>
          <a:xfrm>
            <a:off x="938275" y="5270398"/>
            <a:ext cx="7302500" cy="1512570"/>
          </a:xfrm>
          <a:prstGeom prst="rect">
            <a:avLst/>
          </a:prstGeom>
        </p:spPr>
        <p:txBody>
          <a:bodyPr wrap="square" lIns="0" tIns="12700" rIns="0" bIns="0" rtlCol="0" vert="horz">
            <a:spAutoFit/>
          </a:bodyPr>
          <a:lstStyle/>
          <a:p>
            <a:pPr algn="ctr" marL="1905">
              <a:lnSpc>
                <a:spcPct val="100000"/>
              </a:lnSpc>
              <a:spcBef>
                <a:spcPts val="100"/>
              </a:spcBef>
            </a:pPr>
            <a:r>
              <a:rPr dirty="0" sz="2400" spc="-20">
                <a:solidFill>
                  <a:srgbClr val="1F2021"/>
                </a:solidFill>
                <a:latin typeface="ＭＳ Ｐゴシック"/>
                <a:cs typeface="ＭＳ Ｐゴシック"/>
              </a:rPr>
              <a:t>最後に、</a:t>
            </a:r>
            <a:r>
              <a:rPr dirty="0" sz="2400" spc="-20">
                <a:solidFill>
                  <a:srgbClr val="1F2021"/>
                </a:solidFill>
                <a:latin typeface="Arial"/>
                <a:cs typeface="Arial"/>
              </a:rPr>
              <a:t>80-</a:t>
            </a:r>
            <a:r>
              <a:rPr dirty="0" sz="2400" spc="-25">
                <a:solidFill>
                  <a:srgbClr val="1F2021"/>
                </a:solidFill>
                <a:latin typeface="Arial"/>
                <a:cs typeface="Arial"/>
              </a:rPr>
              <a:t>104</a:t>
            </a:r>
            <a:r>
              <a:rPr dirty="0" sz="2400" spc="-10">
                <a:solidFill>
                  <a:srgbClr val="1F2021"/>
                </a:solidFill>
                <a:latin typeface="ＭＳ Ｐゴシック"/>
                <a:cs typeface="ＭＳ Ｐゴシック"/>
              </a:rPr>
              <a:t>や</a:t>
            </a:r>
            <a:r>
              <a:rPr dirty="0" sz="2400" spc="-20">
                <a:solidFill>
                  <a:srgbClr val="1F2021"/>
                </a:solidFill>
                <a:latin typeface="Arial"/>
                <a:cs typeface="Arial"/>
              </a:rPr>
              <a:t>561</a:t>
            </a:r>
            <a:r>
              <a:rPr dirty="0" sz="2400" spc="-20">
                <a:solidFill>
                  <a:srgbClr val="1F2021"/>
                </a:solidFill>
                <a:latin typeface="ＭＳ Ｐゴシック"/>
                <a:cs typeface="ＭＳ Ｐゴシック"/>
              </a:rPr>
              <a:t>－</a:t>
            </a:r>
            <a:r>
              <a:rPr dirty="0" sz="2400" spc="-20">
                <a:solidFill>
                  <a:srgbClr val="1F2021"/>
                </a:solidFill>
                <a:latin typeface="Arial"/>
                <a:cs typeface="Arial"/>
              </a:rPr>
              <a:t>581</a:t>
            </a:r>
            <a:r>
              <a:rPr dirty="0" sz="2400" spc="-35">
                <a:solidFill>
                  <a:srgbClr val="1F2021"/>
                </a:solidFill>
                <a:latin typeface="ＭＳ Ｐゴシック"/>
                <a:cs typeface="ＭＳ Ｐゴシック"/>
              </a:rPr>
              <a:t>の領域を見てみると、</a:t>
            </a:r>
            <a:endParaRPr sz="2400">
              <a:latin typeface="ＭＳ Ｐゴシック"/>
              <a:cs typeface="ＭＳ Ｐゴシック"/>
            </a:endParaRPr>
          </a:p>
          <a:p>
            <a:pPr algn="ctr">
              <a:lnSpc>
                <a:spcPct val="100000"/>
              </a:lnSpc>
              <a:spcBef>
                <a:spcPts val="5"/>
              </a:spcBef>
            </a:pPr>
            <a:r>
              <a:rPr dirty="0" sz="2400">
                <a:solidFill>
                  <a:srgbClr val="1F2021"/>
                </a:solidFill>
                <a:latin typeface="Arial"/>
                <a:cs typeface="Arial"/>
              </a:rPr>
              <a:t>x</a:t>
            </a:r>
            <a:r>
              <a:rPr dirty="0" sz="2400" spc="35">
                <a:solidFill>
                  <a:srgbClr val="1F2021"/>
                </a:solidFill>
                <a:latin typeface="Arial"/>
                <a:cs typeface="Arial"/>
              </a:rPr>
              <a:t> = </a:t>
            </a:r>
            <a:r>
              <a:rPr dirty="0" sz="2400" spc="-10">
                <a:solidFill>
                  <a:srgbClr val="1F2021"/>
                </a:solidFill>
                <a:latin typeface="Arial"/>
                <a:cs typeface="Arial"/>
              </a:rPr>
              <a:t>y</a:t>
            </a:r>
            <a:r>
              <a:rPr dirty="0" sz="2400" spc="-40">
                <a:solidFill>
                  <a:srgbClr val="1F2021"/>
                </a:solidFill>
                <a:latin typeface="ＭＳ Ｐゴシック"/>
                <a:cs typeface="ＭＳ Ｐゴシック"/>
              </a:rPr>
              <a:t>以外の領域に対して、全てずれの予測が大きい。</a:t>
            </a:r>
            <a:endParaRPr sz="2400">
              <a:latin typeface="ＭＳ Ｐゴシック"/>
              <a:cs typeface="ＭＳ Ｐゴシック"/>
            </a:endParaRPr>
          </a:p>
          <a:p>
            <a:pPr algn="ctr" marL="12700" marR="5080" indent="-1270">
              <a:lnSpc>
                <a:spcPct val="100000"/>
              </a:lnSpc>
              <a:spcBef>
                <a:spcPts val="180"/>
              </a:spcBef>
            </a:pPr>
            <a:r>
              <a:rPr dirty="0" sz="2400" spc="-45">
                <a:solidFill>
                  <a:srgbClr val="1F2021"/>
                </a:solidFill>
                <a:latin typeface="ＭＳ Ｐゴシック"/>
                <a:cs typeface="ＭＳ Ｐゴシック"/>
              </a:rPr>
              <a:t>このような場合、他の領域に対しての位置関係はすべて信頼性にかけ、構造をとらない紐状の領域と予測される。</a:t>
            </a:r>
            <a:endParaRPr sz="2400">
              <a:latin typeface="ＭＳ Ｐゴシック"/>
              <a:cs typeface="ＭＳ Ｐゴシック"/>
            </a:endParaRPr>
          </a:p>
        </p:txBody>
      </p:sp>
      <p:sp>
        <p:nvSpPr>
          <p:cNvPr id="17" name="object 17"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8" name="object 18"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9" name="object 19" descr=""/>
          <p:cNvSpPr txBox="1"/>
          <p:nvPr/>
        </p:nvSpPr>
        <p:spPr>
          <a:xfrm>
            <a:off x="5836158" y="4432503"/>
            <a:ext cx="1767839" cy="391795"/>
          </a:xfrm>
          <a:prstGeom prst="rect">
            <a:avLst/>
          </a:prstGeom>
        </p:spPr>
        <p:txBody>
          <a:bodyPr wrap="square" lIns="0" tIns="12700" rIns="0" bIns="0" rtlCol="0" vert="horz">
            <a:spAutoFit/>
          </a:bodyPr>
          <a:lstStyle/>
          <a:p>
            <a:pPr marL="12700">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p:txBody>
      </p:sp>
      <p:sp>
        <p:nvSpPr>
          <p:cNvPr id="20" name="object 20"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sp>
        <p:nvSpPr>
          <p:cNvPr id="21" name="object 21"/>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51459" y="908303"/>
            <a:ext cx="8749665" cy="4328795"/>
            <a:chOff x="251459" y="908303"/>
            <a:chExt cx="8749665" cy="4328795"/>
          </a:xfrm>
        </p:grpSpPr>
        <p:pic>
          <p:nvPicPr>
            <p:cNvPr id="3" name="object 3" descr=""/>
            <p:cNvPicPr/>
            <p:nvPr/>
          </p:nvPicPr>
          <p:blipFill>
            <a:blip r:embed="rId2" cstate="print"/>
            <a:stretch>
              <a:fillRect/>
            </a:stretch>
          </p:blipFill>
          <p:spPr>
            <a:xfrm>
              <a:off x="4098036" y="1688591"/>
              <a:ext cx="4902708" cy="2459736"/>
            </a:xfrm>
            <a:prstGeom prst="rect">
              <a:avLst/>
            </a:prstGeom>
          </p:spPr>
        </p:pic>
        <p:pic>
          <p:nvPicPr>
            <p:cNvPr id="4" name="object 4" descr=""/>
            <p:cNvPicPr/>
            <p:nvPr/>
          </p:nvPicPr>
          <p:blipFill>
            <a:blip r:embed="rId3" cstate="print"/>
            <a:stretch>
              <a:fillRect/>
            </a:stretch>
          </p:blipFill>
          <p:spPr>
            <a:xfrm>
              <a:off x="251459" y="908303"/>
              <a:ext cx="3816096" cy="4328638"/>
            </a:xfrm>
            <a:prstGeom prst="rect">
              <a:avLst/>
            </a:prstGeom>
          </p:spPr>
        </p:pic>
      </p:grpSp>
      <p:sp>
        <p:nvSpPr>
          <p:cNvPr id="5" name="object 5" descr=""/>
          <p:cNvSpPr txBox="1"/>
          <p:nvPr/>
        </p:nvSpPr>
        <p:spPr>
          <a:xfrm>
            <a:off x="4250563" y="1483816"/>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1-</a:t>
            </a:r>
            <a:r>
              <a:rPr dirty="0" sz="2400" spc="-25" b="1">
                <a:solidFill>
                  <a:srgbClr val="FF0000"/>
                </a:solidFill>
                <a:latin typeface="Arial"/>
                <a:cs typeface="Arial"/>
              </a:rPr>
              <a:t>79</a:t>
            </a:r>
            <a:endParaRPr sz="2400">
              <a:latin typeface="Arial"/>
              <a:cs typeface="Arial"/>
            </a:endParaRPr>
          </a:p>
        </p:txBody>
      </p:sp>
      <p:sp>
        <p:nvSpPr>
          <p:cNvPr id="6" name="object 6" descr=""/>
          <p:cNvSpPr txBox="1"/>
          <p:nvPr/>
        </p:nvSpPr>
        <p:spPr>
          <a:xfrm>
            <a:off x="5970778" y="1227201"/>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FFAA00"/>
                </a:solidFill>
                <a:latin typeface="Arial"/>
                <a:cs typeface="Arial"/>
              </a:rPr>
              <a:t>105-560</a:t>
            </a:r>
            <a:endParaRPr sz="2400">
              <a:latin typeface="Arial"/>
              <a:cs typeface="Arial"/>
            </a:endParaRPr>
          </a:p>
        </p:txBody>
      </p:sp>
      <p:grpSp>
        <p:nvGrpSpPr>
          <p:cNvPr id="7" name="object 7" descr=""/>
          <p:cNvGrpSpPr/>
          <p:nvPr/>
        </p:nvGrpSpPr>
        <p:grpSpPr>
          <a:xfrm>
            <a:off x="827532" y="960119"/>
            <a:ext cx="3110865" cy="3108960"/>
            <a:chOff x="827532" y="960119"/>
            <a:chExt cx="3110865" cy="3108960"/>
          </a:xfrm>
        </p:grpSpPr>
        <p:sp>
          <p:nvSpPr>
            <p:cNvPr id="8" name="object 8" descr=""/>
            <p:cNvSpPr/>
            <p:nvPr/>
          </p:nvSpPr>
          <p:spPr>
            <a:xfrm>
              <a:off x="827532" y="981455"/>
              <a:ext cx="71755" cy="431800"/>
            </a:xfrm>
            <a:custGeom>
              <a:avLst/>
              <a:gdLst/>
              <a:ahLst/>
              <a:cxnLst/>
              <a:rect l="l" t="t" r="r" b="b"/>
              <a:pathLst>
                <a:path w="71755" h="431800">
                  <a:moveTo>
                    <a:pt x="71628" y="0"/>
                  </a:moveTo>
                  <a:lnTo>
                    <a:pt x="0" y="0"/>
                  </a:lnTo>
                  <a:lnTo>
                    <a:pt x="0" y="431291"/>
                  </a:lnTo>
                  <a:lnTo>
                    <a:pt x="71628" y="431291"/>
                  </a:lnTo>
                  <a:lnTo>
                    <a:pt x="71628" y="0"/>
                  </a:lnTo>
                  <a:close/>
                </a:path>
              </a:pathLst>
            </a:custGeom>
            <a:solidFill>
              <a:srgbClr val="FF0000"/>
            </a:solidFill>
          </p:spPr>
          <p:txBody>
            <a:bodyPr wrap="square" lIns="0" tIns="0" rIns="0" bIns="0" rtlCol="0"/>
            <a:lstStyle/>
            <a:p/>
          </p:txBody>
        </p:sp>
        <p:sp>
          <p:nvSpPr>
            <p:cNvPr id="9" name="object 9" descr=""/>
            <p:cNvSpPr/>
            <p:nvPr/>
          </p:nvSpPr>
          <p:spPr>
            <a:xfrm>
              <a:off x="827532" y="1571243"/>
              <a:ext cx="71755" cy="2217420"/>
            </a:xfrm>
            <a:custGeom>
              <a:avLst/>
              <a:gdLst/>
              <a:ahLst/>
              <a:cxnLst/>
              <a:rect l="l" t="t" r="r" b="b"/>
              <a:pathLst>
                <a:path w="71755" h="2217420">
                  <a:moveTo>
                    <a:pt x="71628" y="0"/>
                  </a:moveTo>
                  <a:lnTo>
                    <a:pt x="0" y="0"/>
                  </a:lnTo>
                  <a:lnTo>
                    <a:pt x="0" y="2217419"/>
                  </a:lnTo>
                  <a:lnTo>
                    <a:pt x="71628" y="2217419"/>
                  </a:lnTo>
                  <a:lnTo>
                    <a:pt x="71628" y="0"/>
                  </a:lnTo>
                  <a:close/>
                </a:path>
              </a:pathLst>
            </a:custGeom>
            <a:solidFill>
              <a:srgbClr val="FFAA00"/>
            </a:solidFill>
          </p:spPr>
          <p:txBody>
            <a:bodyPr wrap="square" lIns="0" tIns="0" rIns="0" bIns="0" rtlCol="0"/>
            <a:lstStyle/>
            <a:p/>
          </p:txBody>
        </p:sp>
        <p:sp>
          <p:nvSpPr>
            <p:cNvPr id="10" name="object 10" descr=""/>
            <p:cNvSpPr/>
            <p:nvPr/>
          </p:nvSpPr>
          <p:spPr>
            <a:xfrm>
              <a:off x="827532" y="3916680"/>
              <a:ext cx="71755" cy="152400"/>
            </a:xfrm>
            <a:custGeom>
              <a:avLst/>
              <a:gdLst/>
              <a:ahLst/>
              <a:cxnLst/>
              <a:rect l="l" t="t" r="r" b="b"/>
              <a:pathLst>
                <a:path w="71755" h="152400">
                  <a:moveTo>
                    <a:pt x="71628" y="0"/>
                  </a:moveTo>
                  <a:lnTo>
                    <a:pt x="0" y="0"/>
                  </a:lnTo>
                  <a:lnTo>
                    <a:pt x="0" y="152400"/>
                  </a:lnTo>
                  <a:lnTo>
                    <a:pt x="71628" y="152400"/>
                  </a:lnTo>
                  <a:lnTo>
                    <a:pt x="71628" y="0"/>
                  </a:lnTo>
                  <a:close/>
                </a:path>
              </a:pathLst>
            </a:custGeom>
            <a:solidFill>
              <a:srgbClr val="6F2F9F"/>
            </a:solidFill>
          </p:spPr>
          <p:txBody>
            <a:bodyPr wrap="square" lIns="0" tIns="0" rIns="0" bIns="0" rtlCol="0"/>
            <a:lstStyle/>
            <a:p/>
          </p:txBody>
        </p:sp>
        <p:sp>
          <p:nvSpPr>
            <p:cNvPr id="11" name="object 11" descr=""/>
            <p:cNvSpPr/>
            <p:nvPr/>
          </p:nvSpPr>
          <p:spPr>
            <a:xfrm>
              <a:off x="848868" y="960119"/>
              <a:ext cx="433070" cy="71755"/>
            </a:xfrm>
            <a:custGeom>
              <a:avLst/>
              <a:gdLst/>
              <a:ahLst/>
              <a:cxnLst/>
              <a:rect l="l" t="t" r="r" b="b"/>
              <a:pathLst>
                <a:path w="433069" h="71755">
                  <a:moveTo>
                    <a:pt x="432816" y="0"/>
                  </a:moveTo>
                  <a:lnTo>
                    <a:pt x="0" y="0"/>
                  </a:lnTo>
                  <a:lnTo>
                    <a:pt x="0" y="71627"/>
                  </a:lnTo>
                  <a:lnTo>
                    <a:pt x="432816" y="71627"/>
                  </a:lnTo>
                  <a:lnTo>
                    <a:pt x="432816" y="0"/>
                  </a:lnTo>
                  <a:close/>
                </a:path>
              </a:pathLst>
            </a:custGeom>
            <a:solidFill>
              <a:srgbClr val="FF0000"/>
            </a:solidFill>
          </p:spPr>
          <p:txBody>
            <a:bodyPr wrap="square" lIns="0" tIns="0" rIns="0" bIns="0" rtlCol="0"/>
            <a:lstStyle/>
            <a:p/>
          </p:txBody>
        </p:sp>
        <p:sp>
          <p:nvSpPr>
            <p:cNvPr id="12" name="object 12" descr=""/>
            <p:cNvSpPr/>
            <p:nvPr/>
          </p:nvSpPr>
          <p:spPr>
            <a:xfrm>
              <a:off x="1440180" y="960119"/>
              <a:ext cx="2217420" cy="71755"/>
            </a:xfrm>
            <a:custGeom>
              <a:avLst/>
              <a:gdLst/>
              <a:ahLst/>
              <a:cxnLst/>
              <a:rect l="l" t="t" r="r" b="b"/>
              <a:pathLst>
                <a:path w="2217420" h="71755">
                  <a:moveTo>
                    <a:pt x="2217420" y="0"/>
                  </a:moveTo>
                  <a:lnTo>
                    <a:pt x="0" y="0"/>
                  </a:lnTo>
                  <a:lnTo>
                    <a:pt x="0" y="71627"/>
                  </a:lnTo>
                  <a:lnTo>
                    <a:pt x="2217420" y="71627"/>
                  </a:lnTo>
                  <a:lnTo>
                    <a:pt x="2217420" y="0"/>
                  </a:lnTo>
                  <a:close/>
                </a:path>
              </a:pathLst>
            </a:custGeom>
            <a:solidFill>
              <a:srgbClr val="FFAA00"/>
            </a:solidFill>
          </p:spPr>
          <p:txBody>
            <a:bodyPr wrap="square" lIns="0" tIns="0" rIns="0" bIns="0" rtlCol="0"/>
            <a:lstStyle/>
            <a:p/>
          </p:txBody>
        </p:sp>
        <p:sp>
          <p:nvSpPr>
            <p:cNvPr id="13" name="object 13" descr=""/>
            <p:cNvSpPr/>
            <p:nvPr/>
          </p:nvSpPr>
          <p:spPr>
            <a:xfrm>
              <a:off x="3785616" y="960119"/>
              <a:ext cx="152400" cy="71755"/>
            </a:xfrm>
            <a:custGeom>
              <a:avLst/>
              <a:gdLst/>
              <a:ahLst/>
              <a:cxnLst/>
              <a:rect l="l" t="t" r="r" b="b"/>
              <a:pathLst>
                <a:path w="152400" h="71755">
                  <a:moveTo>
                    <a:pt x="152400" y="0"/>
                  </a:moveTo>
                  <a:lnTo>
                    <a:pt x="0" y="0"/>
                  </a:lnTo>
                  <a:lnTo>
                    <a:pt x="0" y="71627"/>
                  </a:lnTo>
                  <a:lnTo>
                    <a:pt x="152400" y="71627"/>
                  </a:lnTo>
                  <a:lnTo>
                    <a:pt x="152400" y="0"/>
                  </a:lnTo>
                  <a:close/>
                </a:path>
              </a:pathLst>
            </a:custGeom>
            <a:solidFill>
              <a:srgbClr val="8063A1"/>
            </a:solidFill>
          </p:spPr>
          <p:txBody>
            <a:bodyPr wrap="square" lIns="0" tIns="0" rIns="0" bIns="0" rtlCol="0"/>
            <a:lstStyle/>
            <a:p/>
          </p:txBody>
        </p:sp>
      </p:grpSp>
      <p:sp>
        <p:nvSpPr>
          <p:cNvPr id="14" name="object 14" descr=""/>
          <p:cNvSpPr txBox="1"/>
          <p:nvPr/>
        </p:nvSpPr>
        <p:spPr>
          <a:xfrm>
            <a:off x="4636389" y="4115511"/>
            <a:ext cx="97472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80-</a:t>
            </a:r>
            <a:r>
              <a:rPr dirty="0" sz="2400" spc="-25" b="1">
                <a:latin typeface="Arial"/>
                <a:cs typeface="Arial"/>
              </a:rPr>
              <a:t>104</a:t>
            </a:r>
            <a:endParaRPr sz="2400">
              <a:latin typeface="Arial"/>
              <a:cs typeface="Arial"/>
            </a:endParaRPr>
          </a:p>
        </p:txBody>
      </p:sp>
      <p:sp>
        <p:nvSpPr>
          <p:cNvPr id="15" name="object 15" descr=""/>
          <p:cNvSpPr txBox="1"/>
          <p:nvPr/>
        </p:nvSpPr>
        <p:spPr>
          <a:xfrm>
            <a:off x="7797800" y="4175505"/>
            <a:ext cx="1143000" cy="391160"/>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Arial"/>
                <a:cs typeface="Arial"/>
              </a:rPr>
              <a:t>561-581</a:t>
            </a:r>
            <a:endParaRPr sz="2400">
              <a:latin typeface="Arial"/>
              <a:cs typeface="Arial"/>
            </a:endParaRPr>
          </a:p>
        </p:txBody>
      </p:sp>
      <p:sp>
        <p:nvSpPr>
          <p:cNvPr id="16" name="object 16" descr=""/>
          <p:cNvSpPr txBox="1"/>
          <p:nvPr/>
        </p:nvSpPr>
        <p:spPr>
          <a:xfrm>
            <a:off x="331114" y="4432503"/>
            <a:ext cx="8315325" cy="2327275"/>
          </a:xfrm>
          <a:prstGeom prst="rect">
            <a:avLst/>
          </a:prstGeom>
        </p:spPr>
        <p:txBody>
          <a:bodyPr wrap="square" lIns="0" tIns="12700" rIns="0" bIns="0" rtlCol="0" vert="horz">
            <a:spAutoFit/>
          </a:bodyPr>
          <a:lstStyle/>
          <a:p>
            <a:pPr marL="5517515">
              <a:lnSpc>
                <a:spcPct val="100000"/>
              </a:lnSpc>
              <a:spcBef>
                <a:spcPts val="100"/>
              </a:spcBef>
            </a:pPr>
            <a:r>
              <a:rPr dirty="0" sz="2400" b="1">
                <a:latin typeface="Arial"/>
                <a:cs typeface="Arial"/>
              </a:rPr>
              <a:t>human</a:t>
            </a:r>
            <a:r>
              <a:rPr dirty="0" sz="2400" spc="-25" b="1">
                <a:latin typeface="Arial"/>
                <a:cs typeface="Arial"/>
              </a:rPr>
              <a:t> </a:t>
            </a:r>
            <a:r>
              <a:rPr dirty="0" sz="2400" spc="-20" b="1">
                <a:latin typeface="Arial"/>
                <a:cs typeface="Arial"/>
              </a:rPr>
              <a:t>Npl4</a:t>
            </a:r>
            <a:endParaRPr sz="2400">
              <a:latin typeface="Arial"/>
              <a:cs typeface="Arial"/>
            </a:endParaRPr>
          </a:p>
          <a:p>
            <a:pPr>
              <a:lnSpc>
                <a:spcPct val="100000"/>
              </a:lnSpc>
              <a:spcBef>
                <a:spcPts val="960"/>
              </a:spcBef>
            </a:pPr>
            <a:endParaRPr sz="2400">
              <a:latin typeface="Arial"/>
              <a:cs typeface="Arial"/>
            </a:endParaRPr>
          </a:p>
          <a:p>
            <a:pPr algn="ctr" marL="202565">
              <a:lnSpc>
                <a:spcPct val="100000"/>
              </a:lnSpc>
            </a:pPr>
            <a:r>
              <a:rPr dirty="0" sz="2400" spc="-15">
                <a:solidFill>
                  <a:srgbClr val="1F2021"/>
                </a:solidFill>
                <a:latin typeface="ＭＳ Ｐゴシック"/>
                <a:cs typeface="ＭＳ Ｐゴシック"/>
              </a:rPr>
              <a:t>以上をまとめると、</a:t>
            </a:r>
            <a:endParaRPr sz="2400">
              <a:latin typeface="ＭＳ Ｐゴシック"/>
              <a:cs typeface="ＭＳ Ｐゴシック"/>
            </a:endParaRPr>
          </a:p>
          <a:p>
            <a:pPr algn="ctr" marL="434340" marR="226695" indent="3175">
              <a:lnSpc>
                <a:spcPct val="100000"/>
              </a:lnSpc>
            </a:pPr>
            <a:r>
              <a:rPr dirty="0" sz="2400" spc="-25">
                <a:solidFill>
                  <a:srgbClr val="1F2021"/>
                </a:solidFill>
                <a:latin typeface="Arial"/>
                <a:cs typeface="Arial"/>
              </a:rPr>
              <a:t>Npl4</a:t>
            </a:r>
            <a:r>
              <a:rPr dirty="0" sz="2400">
                <a:solidFill>
                  <a:srgbClr val="1F2021"/>
                </a:solidFill>
                <a:latin typeface="ＭＳ Ｐゴシック"/>
                <a:cs typeface="ＭＳ Ｐゴシック"/>
              </a:rPr>
              <a:t>は</a:t>
            </a:r>
            <a:r>
              <a:rPr dirty="0" sz="2400" spc="-25">
                <a:solidFill>
                  <a:srgbClr val="1F2021"/>
                </a:solidFill>
                <a:latin typeface="Arial"/>
                <a:cs typeface="Arial"/>
              </a:rPr>
              <a:t>3</a:t>
            </a:r>
            <a:r>
              <a:rPr dirty="0" sz="2400" spc="-30">
                <a:solidFill>
                  <a:srgbClr val="1F2021"/>
                </a:solidFill>
                <a:latin typeface="ＭＳ Ｐゴシック"/>
                <a:cs typeface="ＭＳ Ｐゴシック"/>
              </a:rPr>
              <a:t>つの比較的固い部分</a:t>
            </a:r>
            <a:r>
              <a:rPr dirty="0" sz="2400" spc="-20">
                <a:solidFill>
                  <a:srgbClr val="1F2021"/>
                </a:solidFill>
                <a:latin typeface="ＭＳ Ｐゴシック"/>
                <a:cs typeface="ＭＳ Ｐゴシック"/>
              </a:rPr>
              <a:t>（</a:t>
            </a:r>
            <a:r>
              <a:rPr dirty="0" sz="2400" spc="-20">
                <a:solidFill>
                  <a:srgbClr val="1F2021"/>
                </a:solidFill>
                <a:latin typeface="Arial"/>
                <a:cs typeface="Arial"/>
              </a:rPr>
              <a:t>1-</a:t>
            </a:r>
            <a:r>
              <a:rPr dirty="0" sz="2400">
                <a:solidFill>
                  <a:srgbClr val="1F2021"/>
                </a:solidFill>
                <a:latin typeface="Arial"/>
                <a:cs typeface="Arial"/>
              </a:rPr>
              <a:t>79, </a:t>
            </a:r>
            <a:r>
              <a:rPr dirty="0" sz="2400" spc="-20">
                <a:solidFill>
                  <a:srgbClr val="1F2021"/>
                </a:solidFill>
                <a:latin typeface="Arial"/>
                <a:cs typeface="Arial"/>
              </a:rPr>
              <a:t>105-</a:t>
            </a:r>
            <a:r>
              <a:rPr dirty="0" sz="2400">
                <a:solidFill>
                  <a:srgbClr val="1F2021"/>
                </a:solidFill>
                <a:latin typeface="Arial"/>
                <a:cs typeface="Arial"/>
              </a:rPr>
              <a:t>560, </a:t>
            </a:r>
            <a:r>
              <a:rPr dirty="0" sz="2400" spc="-20">
                <a:solidFill>
                  <a:srgbClr val="1F2021"/>
                </a:solidFill>
                <a:latin typeface="Arial"/>
                <a:cs typeface="Arial"/>
              </a:rPr>
              <a:t>582-608</a:t>
            </a:r>
            <a:r>
              <a:rPr dirty="0" sz="2400" spc="-20">
                <a:solidFill>
                  <a:srgbClr val="1F2021"/>
                </a:solidFill>
                <a:latin typeface="ＭＳ Ｐゴシック"/>
                <a:cs typeface="ＭＳ Ｐゴシック"/>
              </a:rPr>
              <a:t>）</a:t>
            </a:r>
            <a:r>
              <a:rPr dirty="0" sz="2400" spc="-50">
                <a:solidFill>
                  <a:srgbClr val="1F2021"/>
                </a:solidFill>
                <a:latin typeface="ＭＳ Ｐゴシック"/>
                <a:cs typeface="ＭＳ Ｐゴシック"/>
              </a:rPr>
              <a:t>が</a:t>
            </a:r>
            <a:r>
              <a:rPr dirty="0" sz="2400" spc="-30">
                <a:solidFill>
                  <a:srgbClr val="1F2021"/>
                </a:solidFill>
                <a:latin typeface="ＭＳ Ｐゴシック"/>
                <a:cs typeface="ＭＳ Ｐゴシック"/>
              </a:rPr>
              <a:t>柔らかな紐状の部分</a:t>
            </a:r>
            <a:r>
              <a:rPr dirty="0" sz="2400" spc="-25">
                <a:solidFill>
                  <a:srgbClr val="1F2021"/>
                </a:solidFill>
                <a:latin typeface="ＭＳ Ｐゴシック"/>
                <a:cs typeface="ＭＳ Ｐゴシック"/>
              </a:rPr>
              <a:t>（</a:t>
            </a:r>
            <a:r>
              <a:rPr dirty="0" sz="2400" spc="-25">
                <a:solidFill>
                  <a:srgbClr val="1F2021"/>
                </a:solidFill>
                <a:latin typeface="Arial"/>
                <a:cs typeface="Arial"/>
              </a:rPr>
              <a:t>80-</a:t>
            </a:r>
            <a:r>
              <a:rPr dirty="0" sz="2400">
                <a:solidFill>
                  <a:srgbClr val="1F2021"/>
                </a:solidFill>
                <a:latin typeface="Arial"/>
                <a:cs typeface="Arial"/>
              </a:rPr>
              <a:t>104</a:t>
            </a:r>
            <a:r>
              <a:rPr dirty="0" sz="2400" spc="85">
                <a:solidFill>
                  <a:srgbClr val="1F2021"/>
                </a:solidFill>
                <a:latin typeface="Arial"/>
                <a:cs typeface="Arial"/>
              </a:rPr>
              <a:t>, </a:t>
            </a:r>
            <a:r>
              <a:rPr dirty="0" sz="2400" spc="-25">
                <a:solidFill>
                  <a:srgbClr val="1F2021"/>
                </a:solidFill>
                <a:latin typeface="Arial"/>
                <a:cs typeface="Arial"/>
              </a:rPr>
              <a:t>561-581</a:t>
            </a:r>
            <a:r>
              <a:rPr dirty="0" sz="2400" spc="-25">
                <a:solidFill>
                  <a:srgbClr val="1F2021"/>
                </a:solidFill>
                <a:latin typeface="ＭＳ Ｐゴシック"/>
                <a:cs typeface="ＭＳ Ｐゴシック"/>
              </a:rPr>
              <a:t>）</a:t>
            </a:r>
            <a:r>
              <a:rPr dirty="0" sz="2400" spc="-30">
                <a:solidFill>
                  <a:srgbClr val="1F2021"/>
                </a:solidFill>
                <a:latin typeface="ＭＳ Ｐゴシック"/>
                <a:cs typeface="ＭＳ Ｐゴシック"/>
              </a:rPr>
              <a:t>で連結されている。</a:t>
            </a:r>
            <a:endParaRPr sz="2400">
              <a:latin typeface="ＭＳ Ｐゴシック"/>
              <a:cs typeface="ＭＳ Ｐゴシック"/>
            </a:endParaRPr>
          </a:p>
          <a:p>
            <a:pPr marL="50800">
              <a:lnSpc>
                <a:spcPct val="100000"/>
              </a:lnSpc>
            </a:pPr>
            <a:r>
              <a:rPr dirty="0" sz="2400" spc="-30">
                <a:solidFill>
                  <a:srgbClr val="1F2021"/>
                </a:solidFill>
                <a:latin typeface="ＭＳ Ｐゴシック"/>
                <a:cs typeface="ＭＳ Ｐゴシック"/>
              </a:rPr>
              <a:t>紐状の部分ふらふら動き、固い部分同士の位置関係は定まらな</a:t>
            </a:r>
            <a:r>
              <a:rPr dirty="0" baseline="34722" sz="1800" spc="-172">
                <a:solidFill>
                  <a:srgbClr val="888888"/>
                </a:solidFill>
                <a:latin typeface="Calibri"/>
                <a:cs typeface="Calibri"/>
              </a:rPr>
              <a:t>1</a:t>
            </a:r>
            <a:r>
              <a:rPr dirty="0" sz="2400" spc="-2200">
                <a:solidFill>
                  <a:srgbClr val="1F2021"/>
                </a:solidFill>
                <a:latin typeface="ＭＳ Ｐゴシック"/>
                <a:cs typeface="ＭＳ Ｐゴシック"/>
              </a:rPr>
              <a:t>い</a:t>
            </a:r>
            <a:r>
              <a:rPr dirty="0" baseline="34722" sz="1800" spc="-75">
                <a:solidFill>
                  <a:srgbClr val="888888"/>
                </a:solidFill>
                <a:latin typeface="Calibri"/>
                <a:cs typeface="Calibri"/>
              </a:rPr>
              <a:t>7</a:t>
            </a:r>
            <a:endParaRPr baseline="34722" sz="1800">
              <a:latin typeface="Calibri"/>
              <a:cs typeface="Calibri"/>
            </a:endParaRPr>
          </a:p>
        </p:txBody>
      </p:sp>
      <p:sp>
        <p:nvSpPr>
          <p:cNvPr id="17" name="object 17" descr=""/>
          <p:cNvSpPr txBox="1"/>
          <p:nvPr/>
        </p:nvSpPr>
        <p:spPr>
          <a:xfrm>
            <a:off x="7439406" y="1571066"/>
            <a:ext cx="1143000" cy="391795"/>
          </a:xfrm>
          <a:prstGeom prst="rect">
            <a:avLst/>
          </a:prstGeom>
        </p:spPr>
        <p:txBody>
          <a:bodyPr wrap="square" lIns="0" tIns="12700" rIns="0" bIns="0" rtlCol="0" vert="horz">
            <a:spAutoFit/>
          </a:bodyPr>
          <a:lstStyle/>
          <a:p>
            <a:pPr marL="12700">
              <a:lnSpc>
                <a:spcPct val="100000"/>
              </a:lnSpc>
              <a:spcBef>
                <a:spcPts val="100"/>
              </a:spcBef>
            </a:pPr>
            <a:r>
              <a:rPr dirty="0" sz="2400" spc="-25" b="1">
                <a:solidFill>
                  <a:srgbClr val="8063A1"/>
                </a:solidFill>
                <a:latin typeface="Arial"/>
                <a:cs typeface="Arial"/>
              </a:rPr>
              <a:t>582-608</a:t>
            </a:r>
            <a:endParaRPr sz="2400">
              <a:latin typeface="Arial"/>
              <a:cs typeface="Arial"/>
            </a:endParaRPr>
          </a:p>
        </p:txBody>
      </p:sp>
      <p:sp>
        <p:nvSpPr>
          <p:cNvPr id="18" name="object 18"/>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1687691" y="4515611"/>
            <a:ext cx="5374640" cy="2123440"/>
            <a:chOff x="1687691" y="4515611"/>
            <a:chExt cx="5374640" cy="2123440"/>
          </a:xfrm>
        </p:grpSpPr>
        <p:pic>
          <p:nvPicPr>
            <p:cNvPr id="3" name="object 3" descr=""/>
            <p:cNvPicPr/>
            <p:nvPr/>
          </p:nvPicPr>
          <p:blipFill>
            <a:blip r:embed="rId2" cstate="print"/>
            <a:stretch>
              <a:fillRect/>
            </a:stretch>
          </p:blipFill>
          <p:spPr>
            <a:xfrm>
              <a:off x="1687691" y="4515611"/>
              <a:ext cx="5374276" cy="2122932"/>
            </a:xfrm>
            <a:prstGeom prst="rect">
              <a:avLst/>
            </a:prstGeom>
          </p:spPr>
        </p:pic>
        <p:sp>
          <p:nvSpPr>
            <p:cNvPr id="4" name="object 4" descr=""/>
            <p:cNvSpPr/>
            <p:nvPr/>
          </p:nvSpPr>
          <p:spPr>
            <a:xfrm>
              <a:off x="2052065" y="5278373"/>
              <a:ext cx="1513840" cy="262255"/>
            </a:xfrm>
            <a:custGeom>
              <a:avLst/>
              <a:gdLst/>
              <a:ahLst/>
              <a:cxnLst/>
              <a:rect l="l" t="t" r="r" b="b"/>
              <a:pathLst>
                <a:path w="1513839" h="262254">
                  <a:moveTo>
                    <a:pt x="0" y="43687"/>
                  </a:moveTo>
                  <a:lnTo>
                    <a:pt x="3432" y="26681"/>
                  </a:lnTo>
                  <a:lnTo>
                    <a:pt x="12795" y="12795"/>
                  </a:lnTo>
                  <a:lnTo>
                    <a:pt x="26681" y="3432"/>
                  </a:lnTo>
                  <a:lnTo>
                    <a:pt x="43687" y="0"/>
                  </a:lnTo>
                  <a:lnTo>
                    <a:pt x="1469644" y="0"/>
                  </a:lnTo>
                  <a:lnTo>
                    <a:pt x="1486650" y="3432"/>
                  </a:lnTo>
                  <a:lnTo>
                    <a:pt x="1500536" y="12795"/>
                  </a:lnTo>
                  <a:lnTo>
                    <a:pt x="1509899" y="26681"/>
                  </a:lnTo>
                  <a:lnTo>
                    <a:pt x="1513332" y="43687"/>
                  </a:lnTo>
                  <a:lnTo>
                    <a:pt x="1513332" y="218439"/>
                  </a:lnTo>
                  <a:lnTo>
                    <a:pt x="1509899" y="235446"/>
                  </a:lnTo>
                  <a:lnTo>
                    <a:pt x="1500536" y="249332"/>
                  </a:lnTo>
                  <a:lnTo>
                    <a:pt x="1486650" y="258695"/>
                  </a:lnTo>
                  <a:lnTo>
                    <a:pt x="1469644" y="262128"/>
                  </a:lnTo>
                  <a:lnTo>
                    <a:pt x="43687" y="262128"/>
                  </a:lnTo>
                  <a:lnTo>
                    <a:pt x="26681" y="258695"/>
                  </a:lnTo>
                  <a:lnTo>
                    <a:pt x="12795" y="249332"/>
                  </a:lnTo>
                  <a:lnTo>
                    <a:pt x="3432" y="235446"/>
                  </a:lnTo>
                  <a:lnTo>
                    <a:pt x="0" y="218439"/>
                  </a:lnTo>
                  <a:lnTo>
                    <a:pt x="0" y="43687"/>
                  </a:lnTo>
                  <a:close/>
                </a:path>
              </a:pathLst>
            </a:custGeom>
            <a:ln w="19050">
              <a:solidFill>
                <a:srgbClr val="000000"/>
              </a:solidFill>
            </a:ln>
          </p:spPr>
          <p:txBody>
            <a:bodyPr wrap="square" lIns="0" tIns="0" rIns="0" bIns="0" rtlCol="0"/>
            <a:lstStyle/>
            <a:p/>
          </p:txBody>
        </p:sp>
      </p:grpSp>
      <p:sp>
        <p:nvSpPr>
          <p:cNvPr id="5" name="object 5"/>
          <p:cNvSpPr txBox="1">
            <a:spLocks noGrp="1"/>
          </p:cNvSpPr>
          <p:nvPr>
            <p:ph type="title"/>
          </p:nvPr>
        </p:nvSpPr>
        <p:spPr>
          <a:xfrm>
            <a:off x="1304925" y="253110"/>
            <a:ext cx="6533515" cy="574040"/>
          </a:xfrm>
          <a:prstGeom prst="rect"/>
        </p:spPr>
        <p:txBody>
          <a:bodyPr wrap="square" lIns="0" tIns="12700" rIns="0" bIns="0" rtlCol="0" vert="horz">
            <a:spAutoFit/>
          </a:bodyPr>
          <a:lstStyle/>
          <a:p>
            <a:pPr marL="12700">
              <a:lnSpc>
                <a:spcPct val="100000"/>
              </a:lnSpc>
              <a:spcBef>
                <a:spcPts val="100"/>
              </a:spcBef>
            </a:pPr>
            <a:r>
              <a:rPr dirty="0" spc="-10"/>
              <a:t>２．自分で</a:t>
            </a:r>
            <a:r>
              <a:rPr dirty="0" spc="-20"/>
              <a:t>AlphaFold2</a:t>
            </a:r>
            <a:r>
              <a:rPr dirty="0" spc="-15"/>
              <a:t>を走らせる</a:t>
            </a:r>
          </a:p>
        </p:txBody>
      </p:sp>
      <p:sp>
        <p:nvSpPr>
          <p:cNvPr id="6" name="object 6"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18</a:t>
            </a:r>
            <a:endParaRPr sz="1200">
              <a:latin typeface="Calibri"/>
              <a:cs typeface="Calibri"/>
            </a:endParaRPr>
          </a:p>
        </p:txBody>
      </p:sp>
      <p:sp>
        <p:nvSpPr>
          <p:cNvPr id="7" name="object 7" descr=""/>
          <p:cNvSpPr txBox="1"/>
          <p:nvPr/>
        </p:nvSpPr>
        <p:spPr>
          <a:xfrm>
            <a:off x="545083" y="876757"/>
            <a:ext cx="8047990" cy="4655185"/>
          </a:xfrm>
          <a:prstGeom prst="rect">
            <a:avLst/>
          </a:prstGeom>
        </p:spPr>
        <p:txBody>
          <a:bodyPr wrap="square" lIns="0" tIns="12700" rIns="0" bIns="0" rtlCol="0" vert="horz">
            <a:spAutoFit/>
          </a:bodyPr>
          <a:lstStyle/>
          <a:p>
            <a:pPr algn="ctr">
              <a:lnSpc>
                <a:spcPct val="100000"/>
              </a:lnSpc>
              <a:spcBef>
                <a:spcPts val="100"/>
              </a:spcBef>
            </a:pPr>
            <a:r>
              <a:rPr dirty="0" sz="2400" spc="-10" b="1">
                <a:latin typeface="Arial"/>
                <a:cs typeface="Arial"/>
              </a:rPr>
              <a:t>Google</a:t>
            </a:r>
            <a:r>
              <a:rPr dirty="0" sz="2400" spc="-15" b="1">
                <a:latin typeface="ＭＳ Ｐゴシック"/>
                <a:cs typeface="ＭＳ Ｐゴシック"/>
              </a:rPr>
              <a:t>アカウント</a:t>
            </a:r>
            <a:r>
              <a:rPr dirty="0" sz="2400" spc="-10" b="1">
                <a:latin typeface="ＭＳ Ｐゴシック"/>
                <a:cs typeface="ＭＳ Ｐゴシック"/>
              </a:rPr>
              <a:t>（</a:t>
            </a:r>
            <a:r>
              <a:rPr dirty="0" sz="2400" spc="-25" b="1">
                <a:latin typeface="ＭＳ Ｐゴシック"/>
                <a:cs typeface="ＭＳ Ｐゴシック"/>
              </a:rPr>
              <a:t>無料</a:t>
            </a:r>
            <a:r>
              <a:rPr dirty="0" sz="2400" spc="-10" b="1">
                <a:latin typeface="ＭＳ Ｐゴシック"/>
                <a:cs typeface="ＭＳ Ｐゴシック"/>
              </a:rPr>
              <a:t>）</a:t>
            </a:r>
            <a:r>
              <a:rPr dirty="0" sz="2400" spc="-30" b="1">
                <a:latin typeface="ＭＳ Ｐゴシック"/>
                <a:cs typeface="ＭＳ Ｐゴシック"/>
              </a:rPr>
              <a:t>があれば、誰でも無料で</a:t>
            </a:r>
            <a:endParaRPr sz="2400">
              <a:latin typeface="ＭＳ Ｐゴシック"/>
              <a:cs typeface="ＭＳ Ｐゴシック"/>
            </a:endParaRPr>
          </a:p>
          <a:p>
            <a:pPr algn="ctr">
              <a:lnSpc>
                <a:spcPct val="100000"/>
              </a:lnSpc>
              <a:spcBef>
                <a:spcPts val="5"/>
              </a:spcBef>
            </a:pPr>
            <a:r>
              <a:rPr dirty="0" sz="2400" spc="-20" b="1">
                <a:latin typeface="ＭＳ Ｐゴシック"/>
                <a:cs typeface="ＭＳ Ｐゴシック"/>
              </a:rPr>
              <a:t>インストールなしで</a:t>
            </a:r>
            <a:r>
              <a:rPr dirty="0" sz="2400" spc="-10" b="1">
                <a:latin typeface="Arial"/>
                <a:cs typeface="Arial"/>
              </a:rPr>
              <a:t>AlphaFold2</a:t>
            </a:r>
            <a:r>
              <a:rPr dirty="0" sz="2400" spc="-30" b="1">
                <a:latin typeface="ＭＳ Ｐゴシック"/>
                <a:cs typeface="ＭＳ Ｐゴシック"/>
              </a:rPr>
              <a:t>を走らせる事ができます。</a:t>
            </a:r>
            <a:endParaRPr sz="2400">
              <a:latin typeface="ＭＳ Ｐゴシック"/>
              <a:cs typeface="ＭＳ Ｐゴシック"/>
            </a:endParaRPr>
          </a:p>
          <a:p>
            <a:pPr algn="ctr" marL="3175">
              <a:lnSpc>
                <a:spcPct val="100000"/>
              </a:lnSpc>
            </a:pPr>
            <a:r>
              <a:rPr dirty="0" sz="2000" spc="-10" b="1">
                <a:solidFill>
                  <a:srgbClr val="FF0000"/>
                </a:solidFill>
                <a:latin typeface="ＭＳ ゴシック"/>
                <a:cs typeface="ＭＳ ゴシック"/>
              </a:rPr>
              <a:t>※</a:t>
            </a:r>
            <a:r>
              <a:rPr dirty="0" sz="2000" spc="-10" b="1">
                <a:solidFill>
                  <a:srgbClr val="FF0000"/>
                </a:solidFill>
                <a:latin typeface="Arial"/>
                <a:cs typeface="Arial"/>
              </a:rPr>
              <a:t>Google</a:t>
            </a:r>
            <a:r>
              <a:rPr dirty="0" sz="2000" spc="-25" b="1">
                <a:solidFill>
                  <a:srgbClr val="FF0000"/>
                </a:solidFill>
                <a:latin typeface="ＭＳ Ｐゴシック"/>
                <a:cs typeface="ＭＳ Ｐゴシック"/>
              </a:rPr>
              <a:t>アカウントについてはだれか詳しい人に聞いてみよう</a:t>
            </a:r>
            <a:endParaRPr sz="2000">
              <a:latin typeface="ＭＳ Ｐゴシック"/>
              <a:cs typeface="ＭＳ Ｐゴシック"/>
            </a:endParaRPr>
          </a:p>
          <a:p>
            <a:pPr algn="ctr" marL="12065" marR="5080" indent="-2540">
              <a:lnSpc>
                <a:spcPct val="98100"/>
              </a:lnSpc>
              <a:spcBef>
                <a:spcPts val="440"/>
              </a:spcBef>
            </a:pPr>
            <a:r>
              <a:rPr dirty="0" sz="2400" spc="-30" b="1">
                <a:latin typeface="ＭＳ Ｐゴシック"/>
                <a:cs typeface="ＭＳ Ｐゴシック"/>
              </a:rPr>
              <a:t>なお、今回紹介する方法では実際の計算はネットで接続した</a:t>
            </a:r>
            <a:r>
              <a:rPr dirty="0" sz="2400" spc="-50" b="1">
                <a:latin typeface="ＭＳ Ｐゴシック"/>
                <a:cs typeface="ＭＳ Ｐゴシック"/>
              </a:rPr>
              <a:t> </a:t>
            </a:r>
            <a:r>
              <a:rPr dirty="0" sz="2400" spc="-10" b="1">
                <a:latin typeface="Arial"/>
                <a:cs typeface="Arial"/>
              </a:rPr>
              <a:t>Google</a:t>
            </a:r>
            <a:r>
              <a:rPr dirty="0" sz="2400" spc="-25" b="1">
                <a:latin typeface="ＭＳ Ｐゴシック"/>
                <a:cs typeface="ＭＳ Ｐゴシック"/>
              </a:rPr>
              <a:t>のサーバーで行うので、</a:t>
            </a:r>
            <a:r>
              <a:rPr dirty="0" sz="2400" spc="-30" b="1">
                <a:solidFill>
                  <a:srgbClr val="FF0000"/>
                </a:solidFill>
                <a:latin typeface="ＭＳ Ｐゴシック"/>
                <a:cs typeface="ＭＳ Ｐゴシック"/>
              </a:rPr>
              <a:t>使用するパソコンのスペックは</a:t>
            </a:r>
            <a:r>
              <a:rPr dirty="0" sz="2400" spc="-30" b="1">
                <a:solidFill>
                  <a:srgbClr val="FF0000"/>
                </a:solidFill>
                <a:latin typeface="ＭＳ Ｐゴシック"/>
                <a:cs typeface="ＭＳ Ｐゴシック"/>
              </a:rPr>
              <a:t>低くても問題ありません</a:t>
            </a:r>
            <a:endParaRPr sz="2400">
              <a:latin typeface="ＭＳ Ｐゴシック"/>
              <a:cs typeface="ＭＳ Ｐゴシック"/>
            </a:endParaRPr>
          </a:p>
          <a:p>
            <a:pPr algn="ctr" marL="635">
              <a:lnSpc>
                <a:spcPct val="100000"/>
              </a:lnSpc>
              <a:spcBef>
                <a:spcPts val="725"/>
              </a:spcBef>
            </a:pPr>
            <a:r>
              <a:rPr dirty="0" sz="2800" spc="-10">
                <a:solidFill>
                  <a:srgbClr val="1F2021"/>
                </a:solidFill>
                <a:latin typeface="Arial"/>
                <a:cs typeface="Arial"/>
              </a:rPr>
              <a:t>https://github.com/sokrypton/ColabFold</a:t>
            </a:r>
            <a:endParaRPr sz="2800">
              <a:latin typeface="Arial"/>
              <a:cs typeface="Arial"/>
            </a:endParaRPr>
          </a:p>
          <a:p>
            <a:pPr algn="ctr" marL="836294" marR="821055">
              <a:lnSpc>
                <a:spcPct val="100000"/>
              </a:lnSpc>
              <a:spcBef>
                <a:spcPts val="225"/>
              </a:spcBef>
            </a:pPr>
            <a:r>
              <a:rPr dirty="0" sz="2800" spc="-10">
                <a:solidFill>
                  <a:srgbClr val="1F2021"/>
                </a:solidFill>
                <a:latin typeface="Arial"/>
                <a:cs typeface="Arial"/>
              </a:rPr>
              <a:t>↑</a:t>
            </a:r>
            <a:r>
              <a:rPr dirty="0" sz="2800" spc="-35">
                <a:solidFill>
                  <a:srgbClr val="1F2021"/>
                </a:solidFill>
                <a:latin typeface="ＭＳ Ｐゴシック"/>
                <a:cs typeface="ＭＳ Ｐゴシック"/>
              </a:rPr>
              <a:t>の</a:t>
            </a:r>
            <a:r>
              <a:rPr dirty="0" sz="2800" spc="-30">
                <a:solidFill>
                  <a:srgbClr val="1F2021"/>
                </a:solidFill>
                <a:latin typeface="Arial"/>
                <a:cs typeface="Arial"/>
              </a:rPr>
              <a:t>URL</a:t>
            </a:r>
            <a:r>
              <a:rPr dirty="0" sz="2800" spc="-45">
                <a:solidFill>
                  <a:srgbClr val="1F2021"/>
                </a:solidFill>
                <a:latin typeface="ＭＳ Ｐゴシック"/>
                <a:cs typeface="ＭＳ Ｐゴシック"/>
              </a:rPr>
              <a:t>へ移動したら、そのページから少し下に移動して、</a:t>
            </a:r>
            <a:r>
              <a:rPr dirty="0" sz="2800" spc="-20">
                <a:solidFill>
                  <a:srgbClr val="1F2021"/>
                </a:solidFill>
                <a:latin typeface="Arial"/>
                <a:cs typeface="Arial"/>
              </a:rPr>
              <a:t>↓</a:t>
            </a:r>
            <a:r>
              <a:rPr dirty="0" sz="2800" spc="-35">
                <a:solidFill>
                  <a:srgbClr val="1F2021"/>
                </a:solidFill>
                <a:latin typeface="ＭＳ Ｐゴシック"/>
                <a:cs typeface="ＭＳ Ｐゴシック"/>
              </a:rPr>
              <a:t>の表を探す</a:t>
            </a:r>
            <a:endParaRPr sz="2800">
              <a:latin typeface="ＭＳ Ｐゴシック"/>
              <a:cs typeface="ＭＳ Ｐゴシック"/>
            </a:endParaRPr>
          </a:p>
          <a:p>
            <a:pPr>
              <a:lnSpc>
                <a:spcPct val="100000"/>
              </a:lnSpc>
              <a:spcBef>
                <a:spcPts val="1814"/>
              </a:spcBef>
            </a:pPr>
            <a:endParaRPr sz="2800">
              <a:latin typeface="ＭＳ Ｐゴシック"/>
              <a:cs typeface="ＭＳ Ｐゴシック"/>
            </a:endParaRPr>
          </a:p>
          <a:p>
            <a:pPr marL="149860">
              <a:lnSpc>
                <a:spcPct val="100000"/>
              </a:lnSpc>
            </a:pPr>
            <a:r>
              <a:rPr dirty="0" sz="2400" spc="-5" b="1">
                <a:latin typeface="ＭＳ Ｐゴシック"/>
                <a:cs typeface="ＭＳ Ｐゴシック"/>
              </a:rPr>
              <a:t>クリック</a:t>
            </a:r>
            <a:r>
              <a:rPr dirty="0" sz="2400" spc="-50" b="1">
                <a:latin typeface="Arial"/>
                <a:cs typeface="Arial"/>
              </a:rPr>
              <a:t>→</a:t>
            </a:r>
            <a:endParaRPr sz="24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8562" y="253110"/>
            <a:ext cx="6647815" cy="574040"/>
          </a:xfrm>
          <a:prstGeom prst="rect"/>
        </p:spPr>
        <p:txBody>
          <a:bodyPr wrap="square" lIns="0" tIns="12700" rIns="0" bIns="0" rtlCol="0" vert="horz">
            <a:spAutoFit/>
          </a:bodyPr>
          <a:lstStyle/>
          <a:p>
            <a:pPr marL="12700">
              <a:lnSpc>
                <a:spcPct val="100000"/>
              </a:lnSpc>
              <a:spcBef>
                <a:spcPts val="100"/>
              </a:spcBef>
            </a:pPr>
            <a:r>
              <a:rPr dirty="0" spc="-5"/>
              <a:t>最初にヘッダが表示されているか確認</a:t>
            </a:r>
          </a:p>
        </p:txBody>
      </p:sp>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19</a:t>
            </a:r>
            <a:endParaRPr sz="1200">
              <a:latin typeface="Calibri"/>
              <a:cs typeface="Calibri"/>
            </a:endParaRPr>
          </a:p>
        </p:txBody>
      </p:sp>
      <p:grpSp>
        <p:nvGrpSpPr>
          <p:cNvPr id="4" name="object 4" descr=""/>
          <p:cNvGrpSpPr/>
          <p:nvPr/>
        </p:nvGrpSpPr>
        <p:grpSpPr>
          <a:xfrm>
            <a:off x="0" y="2772536"/>
            <a:ext cx="9144000" cy="2734945"/>
            <a:chOff x="0" y="2772536"/>
            <a:chExt cx="9144000" cy="2734945"/>
          </a:xfrm>
        </p:grpSpPr>
        <p:pic>
          <p:nvPicPr>
            <p:cNvPr id="5" name="object 5" descr=""/>
            <p:cNvPicPr/>
            <p:nvPr/>
          </p:nvPicPr>
          <p:blipFill>
            <a:blip r:embed="rId2" cstate="print"/>
            <a:stretch>
              <a:fillRect/>
            </a:stretch>
          </p:blipFill>
          <p:spPr>
            <a:xfrm>
              <a:off x="0" y="2807570"/>
              <a:ext cx="9143999" cy="2278017"/>
            </a:xfrm>
            <a:prstGeom prst="rect">
              <a:avLst/>
            </a:prstGeom>
          </p:spPr>
        </p:pic>
        <p:sp>
          <p:nvSpPr>
            <p:cNvPr id="6" name="object 6" descr=""/>
            <p:cNvSpPr/>
            <p:nvPr/>
          </p:nvSpPr>
          <p:spPr>
            <a:xfrm>
              <a:off x="108966" y="2782061"/>
              <a:ext cx="9001125" cy="288290"/>
            </a:xfrm>
            <a:custGeom>
              <a:avLst/>
              <a:gdLst/>
              <a:ahLst/>
              <a:cxnLst/>
              <a:rect l="l" t="t" r="r" b="b"/>
              <a:pathLst>
                <a:path w="9001125" h="288289">
                  <a:moveTo>
                    <a:pt x="0" y="48005"/>
                  </a:moveTo>
                  <a:lnTo>
                    <a:pt x="3771" y="29307"/>
                  </a:lnTo>
                  <a:lnTo>
                    <a:pt x="14058" y="14049"/>
                  </a:lnTo>
                  <a:lnTo>
                    <a:pt x="29317" y="3768"/>
                  </a:lnTo>
                  <a:lnTo>
                    <a:pt x="48005" y="0"/>
                  </a:lnTo>
                  <a:lnTo>
                    <a:pt x="8952738" y="0"/>
                  </a:lnTo>
                  <a:lnTo>
                    <a:pt x="8971436" y="3768"/>
                  </a:lnTo>
                  <a:lnTo>
                    <a:pt x="8986694" y="14049"/>
                  </a:lnTo>
                  <a:lnTo>
                    <a:pt x="8996975" y="29307"/>
                  </a:lnTo>
                  <a:lnTo>
                    <a:pt x="9000743" y="48005"/>
                  </a:lnTo>
                  <a:lnTo>
                    <a:pt x="9000743" y="240029"/>
                  </a:lnTo>
                  <a:lnTo>
                    <a:pt x="8996975" y="258728"/>
                  </a:lnTo>
                  <a:lnTo>
                    <a:pt x="8986694" y="273986"/>
                  </a:lnTo>
                  <a:lnTo>
                    <a:pt x="8971436" y="284267"/>
                  </a:lnTo>
                  <a:lnTo>
                    <a:pt x="8952738" y="288036"/>
                  </a:lnTo>
                  <a:lnTo>
                    <a:pt x="48005" y="288036"/>
                  </a:lnTo>
                  <a:lnTo>
                    <a:pt x="29317" y="284267"/>
                  </a:lnTo>
                  <a:lnTo>
                    <a:pt x="14058" y="273986"/>
                  </a:lnTo>
                  <a:lnTo>
                    <a:pt x="3771" y="258728"/>
                  </a:lnTo>
                  <a:lnTo>
                    <a:pt x="0" y="240029"/>
                  </a:lnTo>
                  <a:lnTo>
                    <a:pt x="0" y="48005"/>
                  </a:lnTo>
                  <a:close/>
                </a:path>
              </a:pathLst>
            </a:custGeom>
            <a:ln w="19050">
              <a:solidFill>
                <a:srgbClr val="FF0000"/>
              </a:solidFill>
            </a:ln>
          </p:spPr>
          <p:txBody>
            <a:bodyPr wrap="square" lIns="0" tIns="0" rIns="0" bIns="0" rtlCol="0"/>
            <a:lstStyle/>
            <a:p/>
          </p:txBody>
        </p:sp>
        <p:sp>
          <p:nvSpPr>
            <p:cNvPr id="7" name="object 7" descr=""/>
            <p:cNvSpPr/>
            <p:nvPr/>
          </p:nvSpPr>
          <p:spPr>
            <a:xfrm>
              <a:off x="3556888" y="3213353"/>
              <a:ext cx="4545330" cy="2294255"/>
            </a:xfrm>
            <a:custGeom>
              <a:avLst/>
              <a:gdLst/>
              <a:ahLst/>
              <a:cxnLst/>
              <a:rect l="l" t="t" r="r" b="b"/>
              <a:pathLst>
                <a:path w="4545330" h="2294254">
                  <a:moveTo>
                    <a:pt x="4434260" y="34231"/>
                  </a:moveTo>
                  <a:lnTo>
                    <a:pt x="0" y="2259965"/>
                  </a:lnTo>
                  <a:lnTo>
                    <a:pt x="17018" y="2294001"/>
                  </a:lnTo>
                  <a:lnTo>
                    <a:pt x="4451371" y="68284"/>
                  </a:lnTo>
                  <a:lnTo>
                    <a:pt x="4434260" y="34231"/>
                  </a:lnTo>
                  <a:close/>
                </a:path>
                <a:path w="4545330" h="2294254">
                  <a:moveTo>
                    <a:pt x="4525883" y="25654"/>
                  </a:moveTo>
                  <a:lnTo>
                    <a:pt x="4451350" y="25654"/>
                  </a:lnTo>
                  <a:lnTo>
                    <a:pt x="4468495" y="59690"/>
                  </a:lnTo>
                  <a:lnTo>
                    <a:pt x="4451371" y="68284"/>
                  </a:lnTo>
                  <a:lnTo>
                    <a:pt x="4468495" y="102362"/>
                  </a:lnTo>
                  <a:lnTo>
                    <a:pt x="4525883" y="25654"/>
                  </a:lnTo>
                  <a:close/>
                </a:path>
                <a:path w="4545330" h="2294254">
                  <a:moveTo>
                    <a:pt x="4451350" y="25654"/>
                  </a:moveTo>
                  <a:lnTo>
                    <a:pt x="4434260" y="34231"/>
                  </a:lnTo>
                  <a:lnTo>
                    <a:pt x="4451371" y="68284"/>
                  </a:lnTo>
                  <a:lnTo>
                    <a:pt x="4468495" y="59690"/>
                  </a:lnTo>
                  <a:lnTo>
                    <a:pt x="4451350" y="25654"/>
                  </a:lnTo>
                  <a:close/>
                </a:path>
                <a:path w="4545330" h="2294254">
                  <a:moveTo>
                    <a:pt x="4545076" y="0"/>
                  </a:moveTo>
                  <a:lnTo>
                    <a:pt x="4417187" y="254"/>
                  </a:lnTo>
                  <a:lnTo>
                    <a:pt x="4434260" y="34231"/>
                  </a:lnTo>
                  <a:lnTo>
                    <a:pt x="4451350" y="25654"/>
                  </a:lnTo>
                  <a:lnTo>
                    <a:pt x="4525883" y="25654"/>
                  </a:lnTo>
                  <a:lnTo>
                    <a:pt x="4545076" y="0"/>
                  </a:lnTo>
                  <a:close/>
                </a:path>
              </a:pathLst>
            </a:custGeom>
            <a:solidFill>
              <a:srgbClr val="497DBA"/>
            </a:solidFill>
          </p:spPr>
          <p:txBody>
            <a:bodyPr wrap="square" lIns="0" tIns="0" rIns="0" bIns="0" rtlCol="0"/>
            <a:lstStyle/>
            <a:p/>
          </p:txBody>
        </p:sp>
      </p:grpSp>
      <p:sp>
        <p:nvSpPr>
          <p:cNvPr id="8" name="object 8" descr=""/>
          <p:cNvSpPr txBox="1"/>
          <p:nvPr/>
        </p:nvSpPr>
        <p:spPr>
          <a:xfrm>
            <a:off x="402437" y="895553"/>
            <a:ext cx="8214995" cy="2524125"/>
          </a:xfrm>
          <a:prstGeom prst="rect">
            <a:avLst/>
          </a:prstGeom>
        </p:spPr>
        <p:txBody>
          <a:bodyPr wrap="square" lIns="0" tIns="12700" rIns="0" bIns="0" rtlCol="0" vert="horz">
            <a:spAutoFit/>
          </a:bodyPr>
          <a:lstStyle/>
          <a:p>
            <a:pPr marL="660400">
              <a:lnSpc>
                <a:spcPct val="100000"/>
              </a:lnSpc>
              <a:spcBef>
                <a:spcPts val="100"/>
              </a:spcBef>
            </a:pPr>
            <a:r>
              <a:rPr dirty="0" sz="2400" b="1">
                <a:latin typeface="ＭＳ Ｐゴシック"/>
                <a:cs typeface="ＭＳ Ｐゴシック"/>
              </a:rPr>
              <a:t>まず</a:t>
            </a:r>
            <a:r>
              <a:rPr dirty="0" sz="2400" spc="-15" b="1">
                <a:solidFill>
                  <a:srgbClr val="FF0000"/>
                </a:solidFill>
                <a:latin typeface="ＭＳ Ｐゴシック"/>
                <a:cs typeface="ＭＳ Ｐゴシック"/>
              </a:rPr>
              <a:t>ヘッダ</a:t>
            </a:r>
            <a:r>
              <a:rPr dirty="0" sz="2400" spc="-35" b="1">
                <a:latin typeface="ＭＳ Ｐゴシック"/>
                <a:cs typeface="ＭＳ Ｐゴシック"/>
              </a:rPr>
              <a:t>を確認。ヘッダは普通表示されているはずだが、</a:t>
            </a:r>
            <a:endParaRPr sz="2400">
              <a:latin typeface="ＭＳ Ｐゴシック"/>
              <a:cs typeface="ＭＳ Ｐゴシック"/>
            </a:endParaRPr>
          </a:p>
          <a:p>
            <a:pPr marL="660400">
              <a:lnSpc>
                <a:spcPct val="100000"/>
              </a:lnSpc>
              <a:spcBef>
                <a:spcPts val="5"/>
              </a:spcBef>
            </a:pPr>
            <a:r>
              <a:rPr dirty="0" sz="2400" spc="-30" b="1">
                <a:latin typeface="ＭＳ Ｐゴシック"/>
                <a:cs typeface="ＭＳ Ｐゴシック"/>
              </a:rPr>
              <a:t>表示されていなかったら、ここをクリックして表示させる</a:t>
            </a:r>
            <a:endParaRPr sz="2400">
              <a:latin typeface="ＭＳ Ｐゴシック"/>
              <a:cs typeface="ＭＳ Ｐゴシック"/>
            </a:endParaRPr>
          </a:p>
          <a:p>
            <a:pPr marL="12700">
              <a:lnSpc>
                <a:spcPct val="100000"/>
              </a:lnSpc>
              <a:spcBef>
                <a:spcPts val="1285"/>
              </a:spcBef>
            </a:pPr>
            <a:r>
              <a:rPr dirty="0" sz="2400" spc="-30" b="1">
                <a:latin typeface="ＭＳ Ｐゴシック"/>
                <a:cs typeface="ＭＳ Ｐゴシック"/>
              </a:rPr>
              <a:t>ヘッダが表示されていない時は、</a:t>
            </a:r>
            <a:endParaRPr sz="2400">
              <a:latin typeface="ＭＳ Ｐゴシック"/>
              <a:cs typeface="ＭＳ Ｐゴシック"/>
            </a:endParaRPr>
          </a:p>
          <a:p>
            <a:pPr marL="12700">
              <a:lnSpc>
                <a:spcPct val="100000"/>
              </a:lnSpc>
            </a:pPr>
            <a:r>
              <a:rPr dirty="0" sz="2400" spc="-25" b="1">
                <a:latin typeface="ＭＳ Ｐゴシック"/>
                <a:cs typeface="ＭＳ Ｐゴシック"/>
              </a:rPr>
              <a:t>矢印の向きが逆</a:t>
            </a:r>
            <a:r>
              <a:rPr dirty="0" sz="2400" b="1">
                <a:latin typeface="ＭＳ Ｐゴシック"/>
                <a:cs typeface="ＭＳ Ｐゴシック"/>
              </a:rPr>
              <a:t>（</a:t>
            </a:r>
            <a:r>
              <a:rPr dirty="0" sz="2400" b="1">
                <a:latin typeface="Arial"/>
                <a:cs typeface="Arial"/>
              </a:rPr>
              <a:t>V</a:t>
            </a:r>
            <a:r>
              <a:rPr dirty="0" sz="2400" spc="-25" b="1">
                <a:latin typeface="ＭＳ Ｐゴシック"/>
                <a:cs typeface="ＭＳ Ｐゴシック"/>
              </a:rPr>
              <a:t>字型</a:t>
            </a:r>
            <a:r>
              <a:rPr dirty="0" sz="2400" spc="-10" b="1">
                <a:latin typeface="ＭＳ Ｐゴシック"/>
                <a:cs typeface="ＭＳ Ｐゴシック"/>
              </a:rPr>
              <a:t>）</a:t>
            </a:r>
            <a:r>
              <a:rPr dirty="0" sz="2400" spc="-30" b="1">
                <a:latin typeface="ＭＳ Ｐゴシック"/>
                <a:cs typeface="ＭＳ Ｐゴシック"/>
              </a:rPr>
              <a:t>になる事に注意</a:t>
            </a:r>
            <a:endParaRPr sz="2400">
              <a:latin typeface="ＭＳ Ｐゴシック"/>
              <a:cs typeface="ＭＳ Ｐゴシック"/>
            </a:endParaRPr>
          </a:p>
          <a:p>
            <a:pPr>
              <a:lnSpc>
                <a:spcPct val="100000"/>
              </a:lnSpc>
              <a:spcBef>
                <a:spcPts val="860"/>
              </a:spcBef>
            </a:pPr>
            <a:endParaRPr sz="2400">
              <a:latin typeface="ＭＳ Ｐゴシック"/>
              <a:cs typeface="ＭＳ Ｐゴシック"/>
            </a:endParaRPr>
          </a:p>
          <a:p>
            <a:pPr algn="ctr" marR="184150">
              <a:lnSpc>
                <a:spcPct val="100000"/>
              </a:lnSpc>
            </a:pPr>
            <a:r>
              <a:rPr dirty="0" sz="2400" spc="-20" b="1">
                <a:solidFill>
                  <a:srgbClr val="FF0000"/>
                </a:solidFill>
                <a:latin typeface="ＭＳ Ｐゴシック"/>
                <a:cs typeface="ＭＳ Ｐゴシック"/>
              </a:rPr>
              <a:t>ヘッダ</a:t>
            </a:r>
            <a:endParaRPr sz="2400">
              <a:latin typeface="ＭＳ Ｐゴシック"/>
              <a:cs typeface="ＭＳ Ｐゴシック"/>
            </a:endParaRPr>
          </a:p>
        </p:txBody>
      </p:sp>
      <p:sp>
        <p:nvSpPr>
          <p:cNvPr id="9" name="object 9" descr=""/>
          <p:cNvSpPr txBox="1"/>
          <p:nvPr/>
        </p:nvSpPr>
        <p:spPr>
          <a:xfrm>
            <a:off x="1410716" y="5519420"/>
            <a:ext cx="7011670" cy="757555"/>
          </a:xfrm>
          <a:prstGeom prst="rect">
            <a:avLst/>
          </a:prstGeom>
        </p:spPr>
        <p:txBody>
          <a:bodyPr wrap="square" lIns="0" tIns="12700" rIns="0" bIns="0" rtlCol="0" vert="horz">
            <a:spAutoFit/>
          </a:bodyPr>
          <a:lstStyle/>
          <a:p>
            <a:pPr marL="12700">
              <a:lnSpc>
                <a:spcPct val="100000"/>
              </a:lnSpc>
              <a:spcBef>
                <a:spcPts val="100"/>
              </a:spcBef>
            </a:pPr>
            <a:r>
              <a:rPr dirty="0" sz="2400" spc="-35" b="1">
                <a:latin typeface="ＭＳ Ｐゴシック"/>
                <a:cs typeface="ＭＳ Ｐゴシック"/>
              </a:rPr>
              <a:t>次に、ここの接続をクリックして、サーバーに接続する。</a:t>
            </a:r>
            <a:endParaRPr sz="2400">
              <a:latin typeface="ＭＳ Ｐゴシック"/>
              <a:cs typeface="ＭＳ Ｐゴシック"/>
            </a:endParaRPr>
          </a:p>
          <a:p>
            <a:pPr marL="12700">
              <a:lnSpc>
                <a:spcPct val="100000"/>
              </a:lnSpc>
              <a:spcBef>
                <a:spcPts val="5"/>
              </a:spcBef>
            </a:pPr>
            <a:r>
              <a:rPr dirty="0" sz="2400" spc="-20" b="1">
                <a:latin typeface="ＭＳ Ｐゴシック"/>
                <a:cs typeface="ＭＳ Ｐゴシック"/>
              </a:rPr>
              <a:t>無料版では</a:t>
            </a:r>
            <a:r>
              <a:rPr dirty="0" sz="2400" spc="-25" b="1">
                <a:latin typeface="Arial"/>
                <a:cs typeface="Arial"/>
              </a:rPr>
              <a:t>12</a:t>
            </a:r>
            <a:r>
              <a:rPr dirty="0" sz="2400" spc="-25" b="1">
                <a:latin typeface="ＭＳ Ｐゴシック"/>
                <a:cs typeface="ＭＳ Ｐゴシック"/>
              </a:rPr>
              <a:t>時間の時間制限がある</a:t>
            </a:r>
            <a:endParaRPr sz="2400">
              <a:latin typeface="ＭＳ Ｐゴシック"/>
              <a:cs typeface="ＭＳ Ｐゴシック"/>
            </a:endParaRPr>
          </a:p>
        </p:txBody>
      </p:sp>
      <p:sp>
        <p:nvSpPr>
          <p:cNvPr id="10" name="object 10" descr=""/>
          <p:cNvSpPr/>
          <p:nvPr/>
        </p:nvSpPr>
        <p:spPr>
          <a:xfrm>
            <a:off x="5319776" y="1620011"/>
            <a:ext cx="3596640" cy="1530985"/>
          </a:xfrm>
          <a:custGeom>
            <a:avLst/>
            <a:gdLst/>
            <a:ahLst/>
            <a:cxnLst/>
            <a:rect l="l" t="t" r="r" b="b"/>
            <a:pathLst>
              <a:path w="3596640" h="1530985">
                <a:moveTo>
                  <a:pt x="3483745" y="1495321"/>
                </a:moveTo>
                <a:lnTo>
                  <a:pt x="3469004" y="1530477"/>
                </a:lnTo>
                <a:lnTo>
                  <a:pt x="3596513" y="1521967"/>
                </a:lnTo>
                <a:lnTo>
                  <a:pt x="3579916" y="1502664"/>
                </a:lnTo>
                <a:lnTo>
                  <a:pt x="3501263" y="1502664"/>
                </a:lnTo>
                <a:lnTo>
                  <a:pt x="3483745" y="1495321"/>
                </a:lnTo>
                <a:close/>
              </a:path>
              <a:path w="3596640" h="1530985">
                <a:moveTo>
                  <a:pt x="3498491" y="1460148"/>
                </a:moveTo>
                <a:lnTo>
                  <a:pt x="3483745" y="1495321"/>
                </a:lnTo>
                <a:lnTo>
                  <a:pt x="3501263" y="1502664"/>
                </a:lnTo>
                <a:lnTo>
                  <a:pt x="3515995" y="1467485"/>
                </a:lnTo>
                <a:lnTo>
                  <a:pt x="3498491" y="1460148"/>
                </a:lnTo>
                <a:close/>
              </a:path>
              <a:path w="3596640" h="1530985">
                <a:moveTo>
                  <a:pt x="3513201" y="1425066"/>
                </a:moveTo>
                <a:lnTo>
                  <a:pt x="3498491" y="1460148"/>
                </a:lnTo>
                <a:lnTo>
                  <a:pt x="3515995" y="1467485"/>
                </a:lnTo>
                <a:lnTo>
                  <a:pt x="3501263" y="1502664"/>
                </a:lnTo>
                <a:lnTo>
                  <a:pt x="3579916" y="1502664"/>
                </a:lnTo>
                <a:lnTo>
                  <a:pt x="3513201" y="1425066"/>
                </a:lnTo>
                <a:close/>
              </a:path>
              <a:path w="3596640" h="1530985">
                <a:moveTo>
                  <a:pt x="14732" y="0"/>
                </a:moveTo>
                <a:lnTo>
                  <a:pt x="0" y="35051"/>
                </a:lnTo>
                <a:lnTo>
                  <a:pt x="3483745" y="1495321"/>
                </a:lnTo>
                <a:lnTo>
                  <a:pt x="3498491" y="1460148"/>
                </a:lnTo>
                <a:lnTo>
                  <a:pt x="14732" y="0"/>
                </a:lnTo>
                <a:close/>
              </a:path>
            </a:pathLst>
          </a:custGeom>
          <a:solidFill>
            <a:srgbClr val="497DBA"/>
          </a:solidFill>
        </p:spPr>
        <p:txBody>
          <a:bodyPr wrap="square" lIns="0" tIns="0" rIns="0" bIns="0" rtlCol="0"/>
          <a:lstStyl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65" y="313436"/>
            <a:ext cx="7809865" cy="1244600"/>
          </a:xfrm>
          <a:prstGeom prst="rect"/>
        </p:spPr>
        <p:txBody>
          <a:bodyPr wrap="square" lIns="0" tIns="12065" rIns="0" bIns="0" rtlCol="0" vert="horz">
            <a:spAutoFit/>
          </a:bodyPr>
          <a:lstStyle/>
          <a:p>
            <a:pPr marL="1635760" marR="5080" indent="-1623695">
              <a:lnSpc>
                <a:spcPct val="100000"/>
              </a:lnSpc>
              <a:spcBef>
                <a:spcPts val="95"/>
              </a:spcBef>
            </a:pPr>
            <a:r>
              <a:rPr dirty="0" sz="4000" spc="-50"/>
              <a:t>一本のタンパク質が折りたたまれることで仕事ができるようになる</a:t>
            </a:r>
            <a:endParaRPr sz="4000"/>
          </a:p>
        </p:txBody>
      </p:sp>
      <p:sp>
        <p:nvSpPr>
          <p:cNvPr id="3" name="object 3" descr=""/>
          <p:cNvSpPr txBox="1"/>
          <p:nvPr/>
        </p:nvSpPr>
        <p:spPr>
          <a:xfrm>
            <a:off x="5889116" y="6005271"/>
            <a:ext cx="2731135" cy="570230"/>
          </a:xfrm>
          <a:prstGeom prst="rect">
            <a:avLst/>
          </a:prstGeom>
        </p:spPr>
        <p:txBody>
          <a:bodyPr wrap="square" lIns="0" tIns="12700" rIns="0" bIns="0" rtlCol="0" vert="horz">
            <a:spAutoFit/>
          </a:bodyPr>
          <a:lstStyle/>
          <a:p>
            <a:pPr marL="12700">
              <a:lnSpc>
                <a:spcPts val="2860"/>
              </a:lnSpc>
              <a:spcBef>
                <a:spcPts val="100"/>
              </a:spcBef>
            </a:pPr>
            <a:r>
              <a:rPr dirty="0" sz="2400" spc="-35">
                <a:solidFill>
                  <a:srgbClr val="FF0000"/>
                </a:solidFill>
                <a:latin typeface="Meiryo UI"/>
                <a:cs typeface="Meiryo UI"/>
              </a:rPr>
              <a:t>タンパク質の立体構造</a:t>
            </a:r>
            <a:endParaRPr sz="2400">
              <a:latin typeface="Meiryo UI"/>
              <a:cs typeface="Meiryo UI"/>
            </a:endParaRPr>
          </a:p>
          <a:p>
            <a:pPr algn="r" marR="5080">
              <a:lnSpc>
                <a:spcPts val="1420"/>
              </a:lnSpc>
            </a:pPr>
            <a:r>
              <a:rPr dirty="0" sz="1200" spc="-50">
                <a:solidFill>
                  <a:srgbClr val="888888"/>
                </a:solidFill>
                <a:latin typeface="Calibri"/>
                <a:cs typeface="Calibri"/>
              </a:rPr>
              <a:t>2</a:t>
            </a:r>
            <a:endParaRPr sz="1200">
              <a:latin typeface="Calibri"/>
              <a:cs typeface="Calibri"/>
            </a:endParaRPr>
          </a:p>
        </p:txBody>
      </p:sp>
      <p:grpSp>
        <p:nvGrpSpPr>
          <p:cNvPr id="4" name="object 4" descr=""/>
          <p:cNvGrpSpPr/>
          <p:nvPr/>
        </p:nvGrpSpPr>
        <p:grpSpPr>
          <a:xfrm>
            <a:off x="539495" y="1918716"/>
            <a:ext cx="7920355" cy="576580"/>
            <a:chOff x="539495" y="1918716"/>
            <a:chExt cx="7920355" cy="576580"/>
          </a:xfrm>
        </p:grpSpPr>
        <p:sp>
          <p:nvSpPr>
            <p:cNvPr id="5" name="object 5" descr=""/>
            <p:cNvSpPr/>
            <p:nvPr/>
          </p:nvSpPr>
          <p:spPr>
            <a:xfrm>
              <a:off x="780287" y="2206752"/>
              <a:ext cx="7391400" cy="0"/>
            </a:xfrm>
            <a:custGeom>
              <a:avLst/>
              <a:gdLst/>
              <a:ahLst/>
              <a:cxnLst/>
              <a:rect l="l" t="t" r="r" b="b"/>
              <a:pathLst>
                <a:path w="7391400" h="0">
                  <a:moveTo>
                    <a:pt x="0" y="0"/>
                  </a:moveTo>
                  <a:lnTo>
                    <a:pt x="7391400" y="0"/>
                  </a:lnTo>
                </a:path>
              </a:pathLst>
            </a:custGeom>
            <a:ln w="76200">
              <a:solidFill>
                <a:srgbClr val="006FC0"/>
              </a:solidFill>
            </a:ln>
          </p:spPr>
          <p:txBody>
            <a:bodyPr wrap="square" lIns="0" tIns="0" rIns="0" bIns="0" rtlCol="0"/>
            <a:lstStyle/>
            <a:p/>
          </p:txBody>
        </p:sp>
        <p:sp>
          <p:nvSpPr>
            <p:cNvPr id="6" name="object 6" descr=""/>
            <p:cNvSpPr/>
            <p:nvPr/>
          </p:nvSpPr>
          <p:spPr>
            <a:xfrm>
              <a:off x="1274063" y="1918716"/>
              <a:ext cx="576580" cy="576580"/>
            </a:xfrm>
            <a:custGeom>
              <a:avLst/>
              <a:gdLst/>
              <a:ahLst/>
              <a:cxnLst/>
              <a:rect l="l" t="t" r="r" b="b"/>
              <a:pathLst>
                <a:path w="576580"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F79546"/>
            </a:solidFill>
          </p:spPr>
          <p:txBody>
            <a:bodyPr wrap="square" lIns="0" tIns="0" rIns="0" bIns="0" rtlCol="0"/>
            <a:lstStyle/>
            <a:p/>
          </p:txBody>
        </p:sp>
        <p:sp>
          <p:nvSpPr>
            <p:cNvPr id="7" name="object 7" descr=""/>
            <p:cNvSpPr/>
            <p:nvPr/>
          </p:nvSpPr>
          <p:spPr>
            <a:xfrm>
              <a:off x="2008631" y="1918716"/>
              <a:ext cx="576580" cy="576580"/>
            </a:xfrm>
            <a:custGeom>
              <a:avLst/>
              <a:gdLst/>
              <a:ahLst/>
              <a:cxnLst/>
              <a:rect l="l" t="t" r="r" b="b"/>
              <a:pathLst>
                <a:path w="576580"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E6DFEB"/>
            </a:solidFill>
          </p:spPr>
          <p:txBody>
            <a:bodyPr wrap="square" lIns="0" tIns="0" rIns="0" bIns="0" rtlCol="0"/>
            <a:lstStyle/>
            <a:p/>
          </p:txBody>
        </p:sp>
        <p:sp>
          <p:nvSpPr>
            <p:cNvPr id="8" name="object 8" descr=""/>
            <p:cNvSpPr/>
            <p:nvPr/>
          </p:nvSpPr>
          <p:spPr>
            <a:xfrm>
              <a:off x="2743200" y="1918715"/>
              <a:ext cx="1310640" cy="576580"/>
            </a:xfrm>
            <a:custGeom>
              <a:avLst/>
              <a:gdLst/>
              <a:ahLst/>
              <a:cxnLst/>
              <a:rect l="l" t="t" r="r" b="b"/>
              <a:pathLst>
                <a:path w="1310639" h="576580">
                  <a:moveTo>
                    <a:pt x="576072" y="288036"/>
                  </a:moveTo>
                  <a:lnTo>
                    <a:pt x="572300" y="241312"/>
                  </a:lnTo>
                  <a:lnTo>
                    <a:pt x="561390" y="196977"/>
                  </a:lnTo>
                  <a:lnTo>
                    <a:pt x="543928" y="155651"/>
                  </a:lnTo>
                  <a:lnTo>
                    <a:pt x="520509" y="117906"/>
                  </a:lnTo>
                  <a:lnTo>
                    <a:pt x="491718" y="84353"/>
                  </a:lnTo>
                  <a:lnTo>
                    <a:pt x="458165" y="55562"/>
                  </a:lnTo>
                  <a:lnTo>
                    <a:pt x="420420" y="32143"/>
                  </a:lnTo>
                  <a:lnTo>
                    <a:pt x="379095" y="14681"/>
                  </a:lnTo>
                  <a:lnTo>
                    <a:pt x="334759" y="3771"/>
                  </a:lnTo>
                  <a:lnTo>
                    <a:pt x="288036" y="0"/>
                  </a:lnTo>
                  <a:lnTo>
                    <a:pt x="241300" y="3771"/>
                  </a:lnTo>
                  <a:lnTo>
                    <a:pt x="196964" y="14681"/>
                  </a:lnTo>
                  <a:lnTo>
                    <a:pt x="155638" y="32143"/>
                  </a:lnTo>
                  <a:lnTo>
                    <a:pt x="117894" y="55562"/>
                  </a:lnTo>
                  <a:lnTo>
                    <a:pt x="84340" y="84353"/>
                  </a:lnTo>
                  <a:lnTo>
                    <a:pt x="55549" y="117906"/>
                  </a:lnTo>
                  <a:lnTo>
                    <a:pt x="32131" y="155651"/>
                  </a:lnTo>
                  <a:lnTo>
                    <a:pt x="14668" y="196977"/>
                  </a:lnTo>
                  <a:lnTo>
                    <a:pt x="3759" y="241312"/>
                  </a:lnTo>
                  <a:lnTo>
                    <a:pt x="0" y="288036"/>
                  </a:lnTo>
                  <a:lnTo>
                    <a:pt x="3759" y="334772"/>
                  </a:lnTo>
                  <a:lnTo>
                    <a:pt x="14668" y="379107"/>
                  </a:lnTo>
                  <a:lnTo>
                    <a:pt x="32131" y="420433"/>
                  </a:lnTo>
                  <a:lnTo>
                    <a:pt x="55549" y="458177"/>
                  </a:lnTo>
                  <a:lnTo>
                    <a:pt x="84340" y="491731"/>
                  </a:lnTo>
                  <a:lnTo>
                    <a:pt x="117894" y="520522"/>
                  </a:lnTo>
                  <a:lnTo>
                    <a:pt x="155638" y="543941"/>
                  </a:lnTo>
                  <a:lnTo>
                    <a:pt x="196964" y="561403"/>
                  </a:lnTo>
                  <a:lnTo>
                    <a:pt x="241300" y="572312"/>
                  </a:lnTo>
                  <a:lnTo>
                    <a:pt x="288036" y="576072"/>
                  </a:lnTo>
                  <a:lnTo>
                    <a:pt x="334759" y="572312"/>
                  </a:lnTo>
                  <a:lnTo>
                    <a:pt x="379095" y="561403"/>
                  </a:lnTo>
                  <a:lnTo>
                    <a:pt x="420420" y="543941"/>
                  </a:lnTo>
                  <a:lnTo>
                    <a:pt x="458165" y="520522"/>
                  </a:lnTo>
                  <a:lnTo>
                    <a:pt x="491718" y="491731"/>
                  </a:lnTo>
                  <a:lnTo>
                    <a:pt x="520509" y="458177"/>
                  </a:lnTo>
                  <a:lnTo>
                    <a:pt x="543928" y="420433"/>
                  </a:lnTo>
                  <a:lnTo>
                    <a:pt x="561390" y="379107"/>
                  </a:lnTo>
                  <a:lnTo>
                    <a:pt x="572300" y="334772"/>
                  </a:lnTo>
                  <a:lnTo>
                    <a:pt x="576072" y="288036"/>
                  </a:lnTo>
                  <a:close/>
                </a:path>
                <a:path w="1310639" h="576580">
                  <a:moveTo>
                    <a:pt x="1310640" y="288036"/>
                  </a:moveTo>
                  <a:lnTo>
                    <a:pt x="1306868" y="241312"/>
                  </a:lnTo>
                  <a:lnTo>
                    <a:pt x="1295958" y="196977"/>
                  </a:lnTo>
                  <a:lnTo>
                    <a:pt x="1278496" y="155651"/>
                  </a:lnTo>
                  <a:lnTo>
                    <a:pt x="1255077" y="117906"/>
                  </a:lnTo>
                  <a:lnTo>
                    <a:pt x="1226286" y="84353"/>
                  </a:lnTo>
                  <a:lnTo>
                    <a:pt x="1192733" y="55562"/>
                  </a:lnTo>
                  <a:lnTo>
                    <a:pt x="1154988" y="32143"/>
                  </a:lnTo>
                  <a:lnTo>
                    <a:pt x="1113663" y="14681"/>
                  </a:lnTo>
                  <a:lnTo>
                    <a:pt x="1069327" y="3771"/>
                  </a:lnTo>
                  <a:lnTo>
                    <a:pt x="1022604" y="0"/>
                  </a:lnTo>
                  <a:lnTo>
                    <a:pt x="975868" y="3771"/>
                  </a:lnTo>
                  <a:lnTo>
                    <a:pt x="931532" y="14681"/>
                  </a:lnTo>
                  <a:lnTo>
                    <a:pt x="890206" y="32143"/>
                  </a:lnTo>
                  <a:lnTo>
                    <a:pt x="852462" y="55562"/>
                  </a:lnTo>
                  <a:lnTo>
                    <a:pt x="818908" y="84353"/>
                  </a:lnTo>
                  <a:lnTo>
                    <a:pt x="790117" y="117906"/>
                  </a:lnTo>
                  <a:lnTo>
                    <a:pt x="766699" y="155651"/>
                  </a:lnTo>
                  <a:lnTo>
                    <a:pt x="749236" y="196977"/>
                  </a:lnTo>
                  <a:lnTo>
                    <a:pt x="738327" y="241312"/>
                  </a:lnTo>
                  <a:lnTo>
                    <a:pt x="734568" y="288036"/>
                  </a:lnTo>
                  <a:lnTo>
                    <a:pt x="738327" y="334772"/>
                  </a:lnTo>
                  <a:lnTo>
                    <a:pt x="749236" y="379107"/>
                  </a:lnTo>
                  <a:lnTo>
                    <a:pt x="766699" y="420433"/>
                  </a:lnTo>
                  <a:lnTo>
                    <a:pt x="790117" y="458177"/>
                  </a:lnTo>
                  <a:lnTo>
                    <a:pt x="818908" y="491731"/>
                  </a:lnTo>
                  <a:lnTo>
                    <a:pt x="852462" y="520522"/>
                  </a:lnTo>
                  <a:lnTo>
                    <a:pt x="890206" y="543941"/>
                  </a:lnTo>
                  <a:lnTo>
                    <a:pt x="931532" y="561403"/>
                  </a:lnTo>
                  <a:lnTo>
                    <a:pt x="975868" y="572312"/>
                  </a:lnTo>
                  <a:lnTo>
                    <a:pt x="1022604" y="576072"/>
                  </a:lnTo>
                  <a:lnTo>
                    <a:pt x="1069327" y="572312"/>
                  </a:lnTo>
                  <a:lnTo>
                    <a:pt x="1113663" y="561403"/>
                  </a:lnTo>
                  <a:lnTo>
                    <a:pt x="1154988" y="543941"/>
                  </a:lnTo>
                  <a:lnTo>
                    <a:pt x="1192733" y="520522"/>
                  </a:lnTo>
                  <a:lnTo>
                    <a:pt x="1226286" y="491731"/>
                  </a:lnTo>
                  <a:lnTo>
                    <a:pt x="1255077" y="458177"/>
                  </a:lnTo>
                  <a:lnTo>
                    <a:pt x="1278496" y="420433"/>
                  </a:lnTo>
                  <a:lnTo>
                    <a:pt x="1295958" y="379107"/>
                  </a:lnTo>
                  <a:lnTo>
                    <a:pt x="1306868" y="334772"/>
                  </a:lnTo>
                  <a:lnTo>
                    <a:pt x="1310640" y="288036"/>
                  </a:lnTo>
                  <a:close/>
                </a:path>
              </a:pathLst>
            </a:custGeom>
            <a:solidFill>
              <a:srgbClr val="92D050"/>
            </a:solidFill>
          </p:spPr>
          <p:txBody>
            <a:bodyPr wrap="square" lIns="0" tIns="0" rIns="0" bIns="0" rtlCol="0"/>
            <a:lstStyle/>
            <a:p/>
          </p:txBody>
        </p:sp>
        <p:sp>
          <p:nvSpPr>
            <p:cNvPr id="9" name="object 9" descr=""/>
            <p:cNvSpPr/>
            <p:nvPr/>
          </p:nvSpPr>
          <p:spPr>
            <a:xfrm>
              <a:off x="4212336" y="1918716"/>
              <a:ext cx="576580" cy="576580"/>
            </a:xfrm>
            <a:custGeom>
              <a:avLst/>
              <a:gdLst/>
              <a:ahLst/>
              <a:cxnLst/>
              <a:rect l="l" t="t" r="r" b="b"/>
              <a:pathLst>
                <a:path w="576579"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4AACC5"/>
            </a:solidFill>
          </p:spPr>
          <p:txBody>
            <a:bodyPr wrap="square" lIns="0" tIns="0" rIns="0" bIns="0" rtlCol="0"/>
            <a:lstStyle/>
            <a:p/>
          </p:txBody>
        </p:sp>
        <p:sp>
          <p:nvSpPr>
            <p:cNvPr id="10" name="object 10" descr=""/>
            <p:cNvSpPr/>
            <p:nvPr/>
          </p:nvSpPr>
          <p:spPr>
            <a:xfrm>
              <a:off x="4946904" y="1918716"/>
              <a:ext cx="576580" cy="576580"/>
            </a:xfrm>
            <a:custGeom>
              <a:avLst/>
              <a:gdLst/>
              <a:ahLst/>
              <a:cxnLst/>
              <a:rect l="l" t="t" r="r" b="b"/>
              <a:pathLst>
                <a:path w="576579"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1F487C"/>
            </a:solidFill>
          </p:spPr>
          <p:txBody>
            <a:bodyPr wrap="square" lIns="0" tIns="0" rIns="0" bIns="0" rtlCol="0"/>
            <a:lstStyle/>
            <a:p/>
          </p:txBody>
        </p:sp>
        <p:sp>
          <p:nvSpPr>
            <p:cNvPr id="11" name="object 11" descr=""/>
            <p:cNvSpPr/>
            <p:nvPr/>
          </p:nvSpPr>
          <p:spPr>
            <a:xfrm>
              <a:off x="5681472" y="1918715"/>
              <a:ext cx="1310640" cy="576580"/>
            </a:xfrm>
            <a:custGeom>
              <a:avLst/>
              <a:gdLst/>
              <a:ahLst/>
              <a:cxnLst/>
              <a:rect l="l" t="t" r="r" b="b"/>
              <a:pathLst>
                <a:path w="1310640" h="576580">
                  <a:moveTo>
                    <a:pt x="576072" y="288036"/>
                  </a:moveTo>
                  <a:lnTo>
                    <a:pt x="572300" y="241312"/>
                  </a:lnTo>
                  <a:lnTo>
                    <a:pt x="561390" y="196977"/>
                  </a:lnTo>
                  <a:lnTo>
                    <a:pt x="543928" y="155651"/>
                  </a:lnTo>
                  <a:lnTo>
                    <a:pt x="520509" y="117906"/>
                  </a:lnTo>
                  <a:lnTo>
                    <a:pt x="491718" y="84353"/>
                  </a:lnTo>
                  <a:lnTo>
                    <a:pt x="458165" y="55562"/>
                  </a:lnTo>
                  <a:lnTo>
                    <a:pt x="420420" y="32143"/>
                  </a:lnTo>
                  <a:lnTo>
                    <a:pt x="379095" y="14681"/>
                  </a:lnTo>
                  <a:lnTo>
                    <a:pt x="334759" y="3771"/>
                  </a:lnTo>
                  <a:lnTo>
                    <a:pt x="288036" y="0"/>
                  </a:lnTo>
                  <a:lnTo>
                    <a:pt x="241300" y="3771"/>
                  </a:lnTo>
                  <a:lnTo>
                    <a:pt x="196964" y="14681"/>
                  </a:lnTo>
                  <a:lnTo>
                    <a:pt x="155638" y="32143"/>
                  </a:lnTo>
                  <a:lnTo>
                    <a:pt x="117894" y="55562"/>
                  </a:lnTo>
                  <a:lnTo>
                    <a:pt x="84340" y="84353"/>
                  </a:lnTo>
                  <a:lnTo>
                    <a:pt x="55549" y="117906"/>
                  </a:lnTo>
                  <a:lnTo>
                    <a:pt x="32131" y="155651"/>
                  </a:lnTo>
                  <a:lnTo>
                    <a:pt x="14668" y="196977"/>
                  </a:lnTo>
                  <a:lnTo>
                    <a:pt x="3759" y="241312"/>
                  </a:lnTo>
                  <a:lnTo>
                    <a:pt x="0" y="288036"/>
                  </a:lnTo>
                  <a:lnTo>
                    <a:pt x="3759" y="334772"/>
                  </a:lnTo>
                  <a:lnTo>
                    <a:pt x="14668" y="379107"/>
                  </a:lnTo>
                  <a:lnTo>
                    <a:pt x="32131" y="420433"/>
                  </a:lnTo>
                  <a:lnTo>
                    <a:pt x="55549" y="458177"/>
                  </a:lnTo>
                  <a:lnTo>
                    <a:pt x="84340" y="491731"/>
                  </a:lnTo>
                  <a:lnTo>
                    <a:pt x="117894" y="520522"/>
                  </a:lnTo>
                  <a:lnTo>
                    <a:pt x="155638" y="543941"/>
                  </a:lnTo>
                  <a:lnTo>
                    <a:pt x="196964" y="561403"/>
                  </a:lnTo>
                  <a:lnTo>
                    <a:pt x="241300" y="572312"/>
                  </a:lnTo>
                  <a:lnTo>
                    <a:pt x="288036" y="576072"/>
                  </a:lnTo>
                  <a:lnTo>
                    <a:pt x="334759" y="572312"/>
                  </a:lnTo>
                  <a:lnTo>
                    <a:pt x="379095" y="561403"/>
                  </a:lnTo>
                  <a:lnTo>
                    <a:pt x="420420" y="543941"/>
                  </a:lnTo>
                  <a:lnTo>
                    <a:pt x="458165" y="520522"/>
                  </a:lnTo>
                  <a:lnTo>
                    <a:pt x="491718" y="491731"/>
                  </a:lnTo>
                  <a:lnTo>
                    <a:pt x="520509" y="458177"/>
                  </a:lnTo>
                  <a:lnTo>
                    <a:pt x="543928" y="420433"/>
                  </a:lnTo>
                  <a:lnTo>
                    <a:pt x="561390" y="379107"/>
                  </a:lnTo>
                  <a:lnTo>
                    <a:pt x="572300" y="334772"/>
                  </a:lnTo>
                  <a:lnTo>
                    <a:pt x="576072" y="288036"/>
                  </a:lnTo>
                  <a:close/>
                </a:path>
                <a:path w="1310640" h="576580">
                  <a:moveTo>
                    <a:pt x="1310640" y="288036"/>
                  </a:moveTo>
                  <a:lnTo>
                    <a:pt x="1306868" y="241312"/>
                  </a:lnTo>
                  <a:lnTo>
                    <a:pt x="1295958" y="196977"/>
                  </a:lnTo>
                  <a:lnTo>
                    <a:pt x="1278496" y="155651"/>
                  </a:lnTo>
                  <a:lnTo>
                    <a:pt x="1255077" y="117906"/>
                  </a:lnTo>
                  <a:lnTo>
                    <a:pt x="1226286" y="84353"/>
                  </a:lnTo>
                  <a:lnTo>
                    <a:pt x="1192733" y="55562"/>
                  </a:lnTo>
                  <a:lnTo>
                    <a:pt x="1154988" y="32143"/>
                  </a:lnTo>
                  <a:lnTo>
                    <a:pt x="1113663" y="14681"/>
                  </a:lnTo>
                  <a:lnTo>
                    <a:pt x="1069327" y="3771"/>
                  </a:lnTo>
                  <a:lnTo>
                    <a:pt x="1022604" y="0"/>
                  </a:lnTo>
                  <a:lnTo>
                    <a:pt x="975868" y="3771"/>
                  </a:lnTo>
                  <a:lnTo>
                    <a:pt x="931532" y="14681"/>
                  </a:lnTo>
                  <a:lnTo>
                    <a:pt x="890206" y="32143"/>
                  </a:lnTo>
                  <a:lnTo>
                    <a:pt x="852462" y="55562"/>
                  </a:lnTo>
                  <a:lnTo>
                    <a:pt x="818908" y="84353"/>
                  </a:lnTo>
                  <a:lnTo>
                    <a:pt x="790117" y="117906"/>
                  </a:lnTo>
                  <a:lnTo>
                    <a:pt x="766699" y="155651"/>
                  </a:lnTo>
                  <a:lnTo>
                    <a:pt x="749236" y="196977"/>
                  </a:lnTo>
                  <a:lnTo>
                    <a:pt x="738327" y="241312"/>
                  </a:lnTo>
                  <a:lnTo>
                    <a:pt x="734568" y="288036"/>
                  </a:lnTo>
                  <a:lnTo>
                    <a:pt x="738327" y="334772"/>
                  </a:lnTo>
                  <a:lnTo>
                    <a:pt x="749236" y="379107"/>
                  </a:lnTo>
                  <a:lnTo>
                    <a:pt x="766699" y="420433"/>
                  </a:lnTo>
                  <a:lnTo>
                    <a:pt x="790117" y="458177"/>
                  </a:lnTo>
                  <a:lnTo>
                    <a:pt x="818908" y="491731"/>
                  </a:lnTo>
                  <a:lnTo>
                    <a:pt x="852462" y="520522"/>
                  </a:lnTo>
                  <a:lnTo>
                    <a:pt x="890206" y="543941"/>
                  </a:lnTo>
                  <a:lnTo>
                    <a:pt x="931532" y="561403"/>
                  </a:lnTo>
                  <a:lnTo>
                    <a:pt x="975868" y="572312"/>
                  </a:lnTo>
                  <a:lnTo>
                    <a:pt x="1022604" y="576072"/>
                  </a:lnTo>
                  <a:lnTo>
                    <a:pt x="1069327" y="572312"/>
                  </a:lnTo>
                  <a:lnTo>
                    <a:pt x="1113663" y="561403"/>
                  </a:lnTo>
                  <a:lnTo>
                    <a:pt x="1154988" y="543941"/>
                  </a:lnTo>
                  <a:lnTo>
                    <a:pt x="1192733" y="520522"/>
                  </a:lnTo>
                  <a:lnTo>
                    <a:pt x="1226286" y="491731"/>
                  </a:lnTo>
                  <a:lnTo>
                    <a:pt x="1255077" y="458177"/>
                  </a:lnTo>
                  <a:lnTo>
                    <a:pt x="1278496" y="420433"/>
                  </a:lnTo>
                  <a:lnTo>
                    <a:pt x="1295958" y="379107"/>
                  </a:lnTo>
                  <a:lnTo>
                    <a:pt x="1306868" y="334772"/>
                  </a:lnTo>
                  <a:lnTo>
                    <a:pt x="1310640" y="288036"/>
                  </a:lnTo>
                  <a:close/>
                </a:path>
              </a:pathLst>
            </a:custGeom>
            <a:solidFill>
              <a:srgbClr val="FFFF00"/>
            </a:solidFill>
          </p:spPr>
          <p:txBody>
            <a:bodyPr wrap="square" lIns="0" tIns="0" rIns="0" bIns="0" rtlCol="0"/>
            <a:lstStyle/>
            <a:p/>
          </p:txBody>
        </p:sp>
        <p:sp>
          <p:nvSpPr>
            <p:cNvPr id="12" name="object 12" descr=""/>
            <p:cNvSpPr/>
            <p:nvPr/>
          </p:nvSpPr>
          <p:spPr>
            <a:xfrm>
              <a:off x="7150607" y="1918716"/>
              <a:ext cx="576580" cy="576580"/>
            </a:xfrm>
            <a:custGeom>
              <a:avLst/>
              <a:gdLst/>
              <a:ahLst/>
              <a:cxnLst/>
              <a:rect l="l" t="t" r="r" b="b"/>
              <a:pathLst>
                <a:path w="576579"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FF0000"/>
            </a:solidFill>
          </p:spPr>
          <p:txBody>
            <a:bodyPr wrap="square" lIns="0" tIns="0" rIns="0" bIns="0" rtlCol="0"/>
            <a:lstStyle/>
            <a:p/>
          </p:txBody>
        </p:sp>
        <p:sp>
          <p:nvSpPr>
            <p:cNvPr id="13" name="object 13" descr=""/>
            <p:cNvSpPr/>
            <p:nvPr/>
          </p:nvSpPr>
          <p:spPr>
            <a:xfrm>
              <a:off x="7883652" y="1918716"/>
              <a:ext cx="576580" cy="576580"/>
            </a:xfrm>
            <a:custGeom>
              <a:avLst/>
              <a:gdLst/>
              <a:ahLst/>
              <a:cxnLst/>
              <a:rect l="l" t="t" r="r" b="b"/>
              <a:pathLst>
                <a:path w="576579" h="576580">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F1DCDB"/>
            </a:solidFill>
          </p:spPr>
          <p:txBody>
            <a:bodyPr wrap="square" lIns="0" tIns="0" rIns="0" bIns="0" rtlCol="0"/>
            <a:lstStyle/>
            <a:p/>
          </p:txBody>
        </p:sp>
        <p:sp>
          <p:nvSpPr>
            <p:cNvPr id="14" name="object 14" descr=""/>
            <p:cNvSpPr/>
            <p:nvPr/>
          </p:nvSpPr>
          <p:spPr>
            <a:xfrm>
              <a:off x="539495" y="1918716"/>
              <a:ext cx="576580" cy="576580"/>
            </a:xfrm>
            <a:custGeom>
              <a:avLst/>
              <a:gdLst/>
              <a:ahLst/>
              <a:cxnLst/>
              <a:rect l="l" t="t" r="r" b="b"/>
              <a:pathLst>
                <a:path w="576580" h="576580">
                  <a:moveTo>
                    <a:pt x="288036" y="0"/>
                  </a:moveTo>
                  <a:lnTo>
                    <a:pt x="241314" y="3768"/>
                  </a:lnTo>
                  <a:lnTo>
                    <a:pt x="196993" y="14679"/>
                  </a:lnTo>
                  <a:lnTo>
                    <a:pt x="155665" y="32140"/>
                  </a:lnTo>
                  <a:lnTo>
                    <a:pt x="117924" y="55558"/>
                  </a:lnTo>
                  <a:lnTo>
                    <a:pt x="84362" y="84343"/>
                  </a:lnTo>
                  <a:lnTo>
                    <a:pt x="55573" y="117902"/>
                  </a:lnTo>
                  <a:lnTo>
                    <a:pt x="32149" y="155643"/>
                  </a:lnTo>
                  <a:lnTo>
                    <a:pt x="14684" y="196973"/>
                  </a:lnTo>
                  <a:lnTo>
                    <a:pt x="3769" y="241302"/>
                  </a:lnTo>
                  <a:lnTo>
                    <a:pt x="0" y="288036"/>
                  </a:lnTo>
                  <a:lnTo>
                    <a:pt x="3769" y="334769"/>
                  </a:lnTo>
                  <a:lnTo>
                    <a:pt x="14684" y="379098"/>
                  </a:lnTo>
                  <a:lnTo>
                    <a:pt x="32149" y="420428"/>
                  </a:lnTo>
                  <a:lnTo>
                    <a:pt x="55573" y="458169"/>
                  </a:lnTo>
                  <a:lnTo>
                    <a:pt x="84362" y="491728"/>
                  </a:lnTo>
                  <a:lnTo>
                    <a:pt x="117924" y="520513"/>
                  </a:lnTo>
                  <a:lnTo>
                    <a:pt x="155665" y="543931"/>
                  </a:lnTo>
                  <a:lnTo>
                    <a:pt x="196993" y="561392"/>
                  </a:lnTo>
                  <a:lnTo>
                    <a:pt x="241314" y="572303"/>
                  </a:lnTo>
                  <a:lnTo>
                    <a:pt x="288036" y="576072"/>
                  </a:lnTo>
                  <a:lnTo>
                    <a:pt x="334757" y="572303"/>
                  </a:lnTo>
                  <a:lnTo>
                    <a:pt x="379078" y="561392"/>
                  </a:lnTo>
                  <a:lnTo>
                    <a:pt x="420406" y="543931"/>
                  </a:lnTo>
                  <a:lnTo>
                    <a:pt x="458147" y="520513"/>
                  </a:lnTo>
                  <a:lnTo>
                    <a:pt x="491709" y="491728"/>
                  </a:lnTo>
                  <a:lnTo>
                    <a:pt x="520498" y="458169"/>
                  </a:lnTo>
                  <a:lnTo>
                    <a:pt x="543922" y="420428"/>
                  </a:lnTo>
                  <a:lnTo>
                    <a:pt x="561387" y="379098"/>
                  </a:lnTo>
                  <a:lnTo>
                    <a:pt x="572302" y="334769"/>
                  </a:lnTo>
                  <a:lnTo>
                    <a:pt x="576072" y="288036"/>
                  </a:lnTo>
                  <a:lnTo>
                    <a:pt x="572302" y="241302"/>
                  </a:lnTo>
                  <a:lnTo>
                    <a:pt x="561387" y="196973"/>
                  </a:lnTo>
                  <a:lnTo>
                    <a:pt x="543922" y="155643"/>
                  </a:lnTo>
                  <a:lnTo>
                    <a:pt x="520498" y="117902"/>
                  </a:lnTo>
                  <a:lnTo>
                    <a:pt x="491709" y="84343"/>
                  </a:lnTo>
                  <a:lnTo>
                    <a:pt x="458147" y="55558"/>
                  </a:lnTo>
                  <a:lnTo>
                    <a:pt x="420406" y="32140"/>
                  </a:lnTo>
                  <a:lnTo>
                    <a:pt x="379078" y="14679"/>
                  </a:lnTo>
                  <a:lnTo>
                    <a:pt x="334757" y="3768"/>
                  </a:lnTo>
                  <a:lnTo>
                    <a:pt x="288036" y="0"/>
                  </a:lnTo>
                  <a:close/>
                </a:path>
              </a:pathLst>
            </a:custGeom>
            <a:solidFill>
              <a:srgbClr val="92D050"/>
            </a:solidFill>
          </p:spPr>
          <p:txBody>
            <a:bodyPr wrap="square" lIns="0" tIns="0" rIns="0" bIns="0" rtlCol="0"/>
            <a:lstStyle/>
            <a:p/>
          </p:txBody>
        </p:sp>
      </p:grpSp>
      <p:grpSp>
        <p:nvGrpSpPr>
          <p:cNvPr id="15" name="object 15" descr=""/>
          <p:cNvGrpSpPr/>
          <p:nvPr/>
        </p:nvGrpSpPr>
        <p:grpSpPr>
          <a:xfrm>
            <a:off x="5035550" y="2710179"/>
            <a:ext cx="3778250" cy="3263900"/>
            <a:chOff x="5035550" y="2710179"/>
            <a:chExt cx="3778250" cy="3263900"/>
          </a:xfrm>
        </p:grpSpPr>
        <p:sp>
          <p:nvSpPr>
            <p:cNvPr id="16" name="object 16" descr=""/>
            <p:cNvSpPr/>
            <p:nvPr/>
          </p:nvSpPr>
          <p:spPr>
            <a:xfrm>
              <a:off x="5522976" y="3950207"/>
              <a:ext cx="2963545" cy="1758314"/>
            </a:xfrm>
            <a:custGeom>
              <a:avLst/>
              <a:gdLst/>
              <a:ahLst/>
              <a:cxnLst/>
              <a:rect l="l" t="t" r="r" b="b"/>
              <a:pathLst>
                <a:path w="2963545" h="1758314">
                  <a:moveTo>
                    <a:pt x="0" y="192659"/>
                  </a:moveTo>
                  <a:lnTo>
                    <a:pt x="734440" y="0"/>
                  </a:lnTo>
                </a:path>
                <a:path w="2963545" h="1758314">
                  <a:moveTo>
                    <a:pt x="722376" y="39624"/>
                  </a:moveTo>
                  <a:lnTo>
                    <a:pt x="1089659" y="636397"/>
                  </a:lnTo>
                </a:path>
                <a:path w="2963545" h="1758314">
                  <a:moveTo>
                    <a:pt x="460248" y="991362"/>
                  </a:moveTo>
                  <a:lnTo>
                    <a:pt x="1042924" y="646176"/>
                  </a:lnTo>
                </a:path>
                <a:path w="2963545" h="1758314">
                  <a:moveTo>
                    <a:pt x="722376" y="1757870"/>
                  </a:moveTo>
                  <a:lnTo>
                    <a:pt x="1305052" y="1412748"/>
                  </a:lnTo>
                </a:path>
                <a:path w="2963545" h="1758314">
                  <a:moveTo>
                    <a:pt x="484632" y="1075944"/>
                  </a:moveTo>
                  <a:lnTo>
                    <a:pt x="750824" y="1757095"/>
                  </a:lnTo>
                </a:path>
                <a:path w="2963545" h="1758314">
                  <a:moveTo>
                    <a:pt x="1440179" y="1366266"/>
                  </a:moveTo>
                  <a:lnTo>
                    <a:pt x="2022855" y="1021080"/>
                  </a:lnTo>
                </a:path>
                <a:path w="2963545" h="1758314">
                  <a:moveTo>
                    <a:pt x="1719072" y="364236"/>
                  </a:moveTo>
                  <a:lnTo>
                    <a:pt x="2093976" y="1076071"/>
                  </a:lnTo>
                </a:path>
                <a:path w="2963545" h="1758314">
                  <a:moveTo>
                    <a:pt x="1805940" y="424434"/>
                  </a:moveTo>
                  <a:lnTo>
                    <a:pt x="2388616" y="79248"/>
                  </a:lnTo>
                </a:path>
                <a:path w="2963545" h="1758314">
                  <a:moveTo>
                    <a:pt x="2433828" y="179832"/>
                  </a:moveTo>
                  <a:lnTo>
                    <a:pt x="2760979" y="719836"/>
                  </a:lnTo>
                </a:path>
                <a:path w="2963545" h="1758314">
                  <a:moveTo>
                    <a:pt x="2796540" y="644652"/>
                  </a:moveTo>
                  <a:lnTo>
                    <a:pt x="2963291" y="1376426"/>
                  </a:lnTo>
                </a:path>
              </a:pathLst>
            </a:custGeom>
            <a:ln w="76200">
              <a:solidFill>
                <a:srgbClr val="006FC0"/>
              </a:solidFill>
            </a:ln>
          </p:spPr>
          <p:txBody>
            <a:bodyPr wrap="square" lIns="0" tIns="0" rIns="0" bIns="0" rtlCol="0"/>
            <a:lstStyle/>
            <a:p/>
          </p:txBody>
        </p:sp>
        <p:sp>
          <p:nvSpPr>
            <p:cNvPr id="17" name="object 17" descr=""/>
            <p:cNvSpPr/>
            <p:nvPr/>
          </p:nvSpPr>
          <p:spPr>
            <a:xfrm>
              <a:off x="5977127" y="3662171"/>
              <a:ext cx="576580" cy="576580"/>
            </a:xfrm>
            <a:custGeom>
              <a:avLst/>
              <a:gdLst/>
              <a:ahLst/>
              <a:cxnLst/>
              <a:rect l="l" t="t" r="r" b="b"/>
              <a:pathLst>
                <a:path w="576579" h="576579">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F79546"/>
            </a:solidFill>
          </p:spPr>
          <p:txBody>
            <a:bodyPr wrap="square" lIns="0" tIns="0" rIns="0" bIns="0" rtlCol="0"/>
            <a:lstStyle/>
            <a:p/>
          </p:txBody>
        </p:sp>
        <p:sp>
          <p:nvSpPr>
            <p:cNvPr id="18" name="object 18" descr=""/>
            <p:cNvSpPr/>
            <p:nvPr/>
          </p:nvSpPr>
          <p:spPr>
            <a:xfrm>
              <a:off x="6265163" y="4308347"/>
              <a:ext cx="576580" cy="576580"/>
            </a:xfrm>
            <a:custGeom>
              <a:avLst/>
              <a:gdLst/>
              <a:ahLst/>
              <a:cxnLst/>
              <a:rect l="l" t="t" r="r" b="b"/>
              <a:pathLst>
                <a:path w="576579" h="576579">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1"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E6DFEB"/>
            </a:solidFill>
          </p:spPr>
          <p:txBody>
            <a:bodyPr wrap="square" lIns="0" tIns="0" rIns="0" bIns="0" rtlCol="0"/>
            <a:lstStyle/>
            <a:p/>
          </p:txBody>
        </p:sp>
        <p:sp>
          <p:nvSpPr>
            <p:cNvPr id="19" name="object 19" descr=""/>
            <p:cNvSpPr/>
            <p:nvPr/>
          </p:nvSpPr>
          <p:spPr>
            <a:xfrm>
              <a:off x="5721096" y="4728971"/>
              <a:ext cx="824865" cy="1245235"/>
            </a:xfrm>
            <a:custGeom>
              <a:avLst/>
              <a:gdLst/>
              <a:ahLst/>
              <a:cxnLst/>
              <a:rect l="l" t="t" r="r" b="b"/>
              <a:pathLst>
                <a:path w="824865" h="1245235">
                  <a:moveTo>
                    <a:pt x="576072" y="288036"/>
                  </a:moveTo>
                  <a:lnTo>
                    <a:pt x="572300" y="241312"/>
                  </a:lnTo>
                  <a:lnTo>
                    <a:pt x="561390" y="196977"/>
                  </a:lnTo>
                  <a:lnTo>
                    <a:pt x="543928" y="155651"/>
                  </a:lnTo>
                  <a:lnTo>
                    <a:pt x="520509" y="117906"/>
                  </a:lnTo>
                  <a:lnTo>
                    <a:pt x="491718" y="84353"/>
                  </a:lnTo>
                  <a:lnTo>
                    <a:pt x="458165" y="55562"/>
                  </a:lnTo>
                  <a:lnTo>
                    <a:pt x="420420" y="32143"/>
                  </a:lnTo>
                  <a:lnTo>
                    <a:pt x="379095" y="14681"/>
                  </a:lnTo>
                  <a:lnTo>
                    <a:pt x="334759" y="3771"/>
                  </a:lnTo>
                  <a:lnTo>
                    <a:pt x="288036" y="0"/>
                  </a:lnTo>
                  <a:lnTo>
                    <a:pt x="241300" y="3771"/>
                  </a:lnTo>
                  <a:lnTo>
                    <a:pt x="196964" y="14681"/>
                  </a:lnTo>
                  <a:lnTo>
                    <a:pt x="155638" y="32143"/>
                  </a:lnTo>
                  <a:lnTo>
                    <a:pt x="117894" y="55562"/>
                  </a:lnTo>
                  <a:lnTo>
                    <a:pt x="84340" y="84353"/>
                  </a:lnTo>
                  <a:lnTo>
                    <a:pt x="55549" y="117906"/>
                  </a:lnTo>
                  <a:lnTo>
                    <a:pt x="32131" y="155651"/>
                  </a:lnTo>
                  <a:lnTo>
                    <a:pt x="14668" y="196977"/>
                  </a:lnTo>
                  <a:lnTo>
                    <a:pt x="3759" y="241312"/>
                  </a:lnTo>
                  <a:lnTo>
                    <a:pt x="0" y="288036"/>
                  </a:lnTo>
                  <a:lnTo>
                    <a:pt x="3759" y="334772"/>
                  </a:lnTo>
                  <a:lnTo>
                    <a:pt x="14668" y="379107"/>
                  </a:lnTo>
                  <a:lnTo>
                    <a:pt x="32131" y="420433"/>
                  </a:lnTo>
                  <a:lnTo>
                    <a:pt x="55549" y="458177"/>
                  </a:lnTo>
                  <a:lnTo>
                    <a:pt x="84340" y="491731"/>
                  </a:lnTo>
                  <a:lnTo>
                    <a:pt x="117894" y="520522"/>
                  </a:lnTo>
                  <a:lnTo>
                    <a:pt x="155638" y="543941"/>
                  </a:lnTo>
                  <a:lnTo>
                    <a:pt x="196964" y="561403"/>
                  </a:lnTo>
                  <a:lnTo>
                    <a:pt x="241300" y="572312"/>
                  </a:lnTo>
                  <a:lnTo>
                    <a:pt x="288036" y="576072"/>
                  </a:lnTo>
                  <a:lnTo>
                    <a:pt x="334759" y="572312"/>
                  </a:lnTo>
                  <a:lnTo>
                    <a:pt x="379095" y="561403"/>
                  </a:lnTo>
                  <a:lnTo>
                    <a:pt x="420420" y="543941"/>
                  </a:lnTo>
                  <a:lnTo>
                    <a:pt x="458165" y="520522"/>
                  </a:lnTo>
                  <a:lnTo>
                    <a:pt x="491718" y="491731"/>
                  </a:lnTo>
                  <a:lnTo>
                    <a:pt x="520509" y="458177"/>
                  </a:lnTo>
                  <a:lnTo>
                    <a:pt x="543928" y="420433"/>
                  </a:lnTo>
                  <a:lnTo>
                    <a:pt x="561390" y="379107"/>
                  </a:lnTo>
                  <a:lnTo>
                    <a:pt x="572300" y="334772"/>
                  </a:lnTo>
                  <a:lnTo>
                    <a:pt x="576072" y="288036"/>
                  </a:lnTo>
                  <a:close/>
                </a:path>
                <a:path w="824865" h="1245235">
                  <a:moveTo>
                    <a:pt x="824484" y="957072"/>
                  </a:moveTo>
                  <a:lnTo>
                    <a:pt x="820712" y="910348"/>
                  </a:lnTo>
                  <a:lnTo>
                    <a:pt x="809802" y="866013"/>
                  </a:lnTo>
                  <a:lnTo>
                    <a:pt x="792340" y="824687"/>
                  </a:lnTo>
                  <a:lnTo>
                    <a:pt x="768921" y="786942"/>
                  </a:lnTo>
                  <a:lnTo>
                    <a:pt x="740130" y="753389"/>
                  </a:lnTo>
                  <a:lnTo>
                    <a:pt x="706577" y="724598"/>
                  </a:lnTo>
                  <a:lnTo>
                    <a:pt x="668832" y="701179"/>
                  </a:lnTo>
                  <a:lnTo>
                    <a:pt x="627507" y="683717"/>
                  </a:lnTo>
                  <a:lnTo>
                    <a:pt x="583171" y="672807"/>
                  </a:lnTo>
                  <a:lnTo>
                    <a:pt x="536448" y="669036"/>
                  </a:lnTo>
                  <a:lnTo>
                    <a:pt x="489712" y="672807"/>
                  </a:lnTo>
                  <a:lnTo>
                    <a:pt x="445376" y="683717"/>
                  </a:lnTo>
                  <a:lnTo>
                    <a:pt x="404050" y="701179"/>
                  </a:lnTo>
                  <a:lnTo>
                    <a:pt x="366306" y="724598"/>
                  </a:lnTo>
                  <a:lnTo>
                    <a:pt x="332752" y="753389"/>
                  </a:lnTo>
                  <a:lnTo>
                    <a:pt x="303961" y="786942"/>
                  </a:lnTo>
                  <a:lnTo>
                    <a:pt x="280543" y="824687"/>
                  </a:lnTo>
                  <a:lnTo>
                    <a:pt x="263080" y="866013"/>
                  </a:lnTo>
                  <a:lnTo>
                    <a:pt x="252171" y="910348"/>
                  </a:lnTo>
                  <a:lnTo>
                    <a:pt x="248412" y="957072"/>
                  </a:lnTo>
                  <a:lnTo>
                    <a:pt x="252171" y="1003795"/>
                  </a:lnTo>
                  <a:lnTo>
                    <a:pt x="263080" y="1048118"/>
                  </a:lnTo>
                  <a:lnTo>
                    <a:pt x="280543" y="1089444"/>
                  </a:lnTo>
                  <a:lnTo>
                    <a:pt x="303961" y="1127188"/>
                  </a:lnTo>
                  <a:lnTo>
                    <a:pt x="332752" y="1160754"/>
                  </a:lnTo>
                  <a:lnTo>
                    <a:pt x="366306" y="1189545"/>
                  </a:lnTo>
                  <a:lnTo>
                    <a:pt x="404050" y="1212964"/>
                  </a:lnTo>
                  <a:lnTo>
                    <a:pt x="445376" y="1230426"/>
                  </a:lnTo>
                  <a:lnTo>
                    <a:pt x="489712" y="1241348"/>
                  </a:lnTo>
                  <a:lnTo>
                    <a:pt x="536448" y="1245108"/>
                  </a:lnTo>
                  <a:lnTo>
                    <a:pt x="583171" y="1241348"/>
                  </a:lnTo>
                  <a:lnTo>
                    <a:pt x="627507" y="1230426"/>
                  </a:lnTo>
                  <a:lnTo>
                    <a:pt x="668832" y="1212964"/>
                  </a:lnTo>
                  <a:lnTo>
                    <a:pt x="706577" y="1189545"/>
                  </a:lnTo>
                  <a:lnTo>
                    <a:pt x="740130" y="1160754"/>
                  </a:lnTo>
                  <a:lnTo>
                    <a:pt x="768921" y="1127188"/>
                  </a:lnTo>
                  <a:lnTo>
                    <a:pt x="792340" y="1089444"/>
                  </a:lnTo>
                  <a:lnTo>
                    <a:pt x="809802" y="1048118"/>
                  </a:lnTo>
                  <a:lnTo>
                    <a:pt x="820712" y="1003795"/>
                  </a:lnTo>
                  <a:lnTo>
                    <a:pt x="824484" y="957072"/>
                  </a:lnTo>
                  <a:close/>
                </a:path>
              </a:pathLst>
            </a:custGeom>
            <a:solidFill>
              <a:srgbClr val="92D050"/>
            </a:solidFill>
          </p:spPr>
          <p:txBody>
            <a:bodyPr wrap="square" lIns="0" tIns="0" rIns="0" bIns="0" rtlCol="0"/>
            <a:lstStyle/>
            <a:p/>
          </p:txBody>
        </p:sp>
        <p:sp>
          <p:nvSpPr>
            <p:cNvPr id="20" name="object 20" descr=""/>
            <p:cNvSpPr/>
            <p:nvPr/>
          </p:nvSpPr>
          <p:spPr>
            <a:xfrm>
              <a:off x="6600444" y="5073395"/>
              <a:ext cx="576580" cy="576580"/>
            </a:xfrm>
            <a:custGeom>
              <a:avLst/>
              <a:gdLst/>
              <a:ahLst/>
              <a:cxnLst/>
              <a:rect l="l" t="t" r="r" b="b"/>
              <a:pathLst>
                <a:path w="576579" h="576579">
                  <a:moveTo>
                    <a:pt x="288035"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5"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5" y="0"/>
                  </a:lnTo>
                  <a:close/>
                </a:path>
              </a:pathLst>
            </a:custGeom>
            <a:solidFill>
              <a:srgbClr val="4AACC5"/>
            </a:solidFill>
          </p:spPr>
          <p:txBody>
            <a:bodyPr wrap="square" lIns="0" tIns="0" rIns="0" bIns="0" rtlCol="0"/>
            <a:lstStyle/>
            <a:p/>
          </p:txBody>
        </p:sp>
        <p:sp>
          <p:nvSpPr>
            <p:cNvPr id="21" name="object 21" descr=""/>
            <p:cNvSpPr/>
            <p:nvPr/>
          </p:nvSpPr>
          <p:spPr>
            <a:xfrm>
              <a:off x="7252716" y="4652772"/>
              <a:ext cx="576580" cy="576580"/>
            </a:xfrm>
            <a:custGeom>
              <a:avLst/>
              <a:gdLst/>
              <a:ahLst/>
              <a:cxnLst/>
              <a:rect l="l" t="t" r="r" b="b"/>
              <a:pathLst>
                <a:path w="576579" h="576579">
                  <a:moveTo>
                    <a:pt x="288035"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5"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5" y="0"/>
                  </a:lnTo>
                  <a:close/>
                </a:path>
              </a:pathLst>
            </a:custGeom>
            <a:solidFill>
              <a:srgbClr val="1F487C"/>
            </a:solidFill>
          </p:spPr>
          <p:txBody>
            <a:bodyPr wrap="square" lIns="0" tIns="0" rIns="0" bIns="0" rtlCol="0"/>
            <a:lstStyle/>
            <a:p/>
          </p:txBody>
        </p:sp>
        <p:sp>
          <p:nvSpPr>
            <p:cNvPr id="22" name="object 22" descr=""/>
            <p:cNvSpPr/>
            <p:nvPr/>
          </p:nvSpPr>
          <p:spPr>
            <a:xfrm>
              <a:off x="6984492" y="3771899"/>
              <a:ext cx="1207135" cy="845819"/>
            </a:xfrm>
            <a:custGeom>
              <a:avLst/>
              <a:gdLst/>
              <a:ahLst/>
              <a:cxnLst/>
              <a:rect l="l" t="t" r="r" b="b"/>
              <a:pathLst>
                <a:path w="1207134" h="845820">
                  <a:moveTo>
                    <a:pt x="576072" y="557784"/>
                  </a:moveTo>
                  <a:lnTo>
                    <a:pt x="572300" y="511060"/>
                  </a:lnTo>
                  <a:lnTo>
                    <a:pt x="561390" y="466725"/>
                  </a:lnTo>
                  <a:lnTo>
                    <a:pt x="543928" y="425399"/>
                  </a:lnTo>
                  <a:lnTo>
                    <a:pt x="520509" y="387654"/>
                  </a:lnTo>
                  <a:lnTo>
                    <a:pt x="491718" y="354101"/>
                  </a:lnTo>
                  <a:lnTo>
                    <a:pt x="458165" y="325310"/>
                  </a:lnTo>
                  <a:lnTo>
                    <a:pt x="420420" y="301891"/>
                  </a:lnTo>
                  <a:lnTo>
                    <a:pt x="379095" y="284429"/>
                  </a:lnTo>
                  <a:lnTo>
                    <a:pt x="334759" y="273519"/>
                  </a:lnTo>
                  <a:lnTo>
                    <a:pt x="288036" y="269748"/>
                  </a:lnTo>
                  <a:lnTo>
                    <a:pt x="241300" y="273519"/>
                  </a:lnTo>
                  <a:lnTo>
                    <a:pt x="196964" y="284429"/>
                  </a:lnTo>
                  <a:lnTo>
                    <a:pt x="155638" y="301891"/>
                  </a:lnTo>
                  <a:lnTo>
                    <a:pt x="117894" y="325310"/>
                  </a:lnTo>
                  <a:lnTo>
                    <a:pt x="84340" y="354101"/>
                  </a:lnTo>
                  <a:lnTo>
                    <a:pt x="55549" y="387654"/>
                  </a:lnTo>
                  <a:lnTo>
                    <a:pt x="32131" y="425399"/>
                  </a:lnTo>
                  <a:lnTo>
                    <a:pt x="14668" y="466725"/>
                  </a:lnTo>
                  <a:lnTo>
                    <a:pt x="3759" y="511060"/>
                  </a:lnTo>
                  <a:lnTo>
                    <a:pt x="0" y="557784"/>
                  </a:lnTo>
                  <a:lnTo>
                    <a:pt x="3759" y="604520"/>
                  </a:lnTo>
                  <a:lnTo>
                    <a:pt x="14668" y="648855"/>
                  </a:lnTo>
                  <a:lnTo>
                    <a:pt x="32131" y="690181"/>
                  </a:lnTo>
                  <a:lnTo>
                    <a:pt x="55549" y="727925"/>
                  </a:lnTo>
                  <a:lnTo>
                    <a:pt x="84340" y="761479"/>
                  </a:lnTo>
                  <a:lnTo>
                    <a:pt x="117894" y="790270"/>
                  </a:lnTo>
                  <a:lnTo>
                    <a:pt x="155638" y="813689"/>
                  </a:lnTo>
                  <a:lnTo>
                    <a:pt x="196964" y="831151"/>
                  </a:lnTo>
                  <a:lnTo>
                    <a:pt x="241300" y="842060"/>
                  </a:lnTo>
                  <a:lnTo>
                    <a:pt x="288036" y="845820"/>
                  </a:lnTo>
                  <a:lnTo>
                    <a:pt x="334759" y="842060"/>
                  </a:lnTo>
                  <a:lnTo>
                    <a:pt x="379095" y="831151"/>
                  </a:lnTo>
                  <a:lnTo>
                    <a:pt x="420420" y="813689"/>
                  </a:lnTo>
                  <a:lnTo>
                    <a:pt x="458165" y="790270"/>
                  </a:lnTo>
                  <a:lnTo>
                    <a:pt x="491718" y="761479"/>
                  </a:lnTo>
                  <a:lnTo>
                    <a:pt x="520509" y="727925"/>
                  </a:lnTo>
                  <a:lnTo>
                    <a:pt x="543928" y="690181"/>
                  </a:lnTo>
                  <a:lnTo>
                    <a:pt x="561390" y="648855"/>
                  </a:lnTo>
                  <a:lnTo>
                    <a:pt x="572300" y="604520"/>
                  </a:lnTo>
                  <a:lnTo>
                    <a:pt x="576072" y="557784"/>
                  </a:lnTo>
                  <a:close/>
                </a:path>
                <a:path w="1207134" h="845820">
                  <a:moveTo>
                    <a:pt x="1207008" y="288036"/>
                  </a:moveTo>
                  <a:lnTo>
                    <a:pt x="1203236" y="241312"/>
                  </a:lnTo>
                  <a:lnTo>
                    <a:pt x="1192326" y="196977"/>
                  </a:lnTo>
                  <a:lnTo>
                    <a:pt x="1174864" y="155651"/>
                  </a:lnTo>
                  <a:lnTo>
                    <a:pt x="1151445" y="117906"/>
                  </a:lnTo>
                  <a:lnTo>
                    <a:pt x="1122654" y="84353"/>
                  </a:lnTo>
                  <a:lnTo>
                    <a:pt x="1089101" y="55562"/>
                  </a:lnTo>
                  <a:lnTo>
                    <a:pt x="1051356" y="32143"/>
                  </a:lnTo>
                  <a:lnTo>
                    <a:pt x="1010031" y="14681"/>
                  </a:lnTo>
                  <a:lnTo>
                    <a:pt x="965695" y="3771"/>
                  </a:lnTo>
                  <a:lnTo>
                    <a:pt x="918972" y="0"/>
                  </a:lnTo>
                  <a:lnTo>
                    <a:pt x="872236" y="3771"/>
                  </a:lnTo>
                  <a:lnTo>
                    <a:pt x="827900" y="14681"/>
                  </a:lnTo>
                  <a:lnTo>
                    <a:pt x="786574" y="32143"/>
                  </a:lnTo>
                  <a:lnTo>
                    <a:pt x="748830" y="55562"/>
                  </a:lnTo>
                  <a:lnTo>
                    <a:pt x="715276" y="84353"/>
                  </a:lnTo>
                  <a:lnTo>
                    <a:pt x="686485" y="117906"/>
                  </a:lnTo>
                  <a:lnTo>
                    <a:pt x="663067" y="155651"/>
                  </a:lnTo>
                  <a:lnTo>
                    <a:pt x="645604" y="196977"/>
                  </a:lnTo>
                  <a:lnTo>
                    <a:pt x="634695" y="241312"/>
                  </a:lnTo>
                  <a:lnTo>
                    <a:pt x="630936" y="288036"/>
                  </a:lnTo>
                  <a:lnTo>
                    <a:pt x="634695" y="334772"/>
                  </a:lnTo>
                  <a:lnTo>
                    <a:pt x="645604" y="379107"/>
                  </a:lnTo>
                  <a:lnTo>
                    <a:pt x="663067" y="420433"/>
                  </a:lnTo>
                  <a:lnTo>
                    <a:pt x="686485" y="458177"/>
                  </a:lnTo>
                  <a:lnTo>
                    <a:pt x="715276" y="491731"/>
                  </a:lnTo>
                  <a:lnTo>
                    <a:pt x="748830" y="520522"/>
                  </a:lnTo>
                  <a:lnTo>
                    <a:pt x="786574" y="543941"/>
                  </a:lnTo>
                  <a:lnTo>
                    <a:pt x="827900" y="561403"/>
                  </a:lnTo>
                  <a:lnTo>
                    <a:pt x="872236" y="572312"/>
                  </a:lnTo>
                  <a:lnTo>
                    <a:pt x="918972" y="576072"/>
                  </a:lnTo>
                  <a:lnTo>
                    <a:pt x="965695" y="572312"/>
                  </a:lnTo>
                  <a:lnTo>
                    <a:pt x="1010031" y="561403"/>
                  </a:lnTo>
                  <a:lnTo>
                    <a:pt x="1051356" y="543941"/>
                  </a:lnTo>
                  <a:lnTo>
                    <a:pt x="1089101" y="520522"/>
                  </a:lnTo>
                  <a:lnTo>
                    <a:pt x="1122654" y="491731"/>
                  </a:lnTo>
                  <a:lnTo>
                    <a:pt x="1151445" y="458177"/>
                  </a:lnTo>
                  <a:lnTo>
                    <a:pt x="1174864" y="420433"/>
                  </a:lnTo>
                  <a:lnTo>
                    <a:pt x="1192326" y="379107"/>
                  </a:lnTo>
                  <a:lnTo>
                    <a:pt x="1203236" y="334772"/>
                  </a:lnTo>
                  <a:lnTo>
                    <a:pt x="1207008" y="288036"/>
                  </a:lnTo>
                  <a:close/>
                </a:path>
              </a:pathLst>
            </a:custGeom>
            <a:solidFill>
              <a:srgbClr val="FFFF00"/>
            </a:solidFill>
          </p:spPr>
          <p:txBody>
            <a:bodyPr wrap="square" lIns="0" tIns="0" rIns="0" bIns="0" rtlCol="0"/>
            <a:lstStyle/>
            <a:p/>
          </p:txBody>
        </p:sp>
        <p:sp>
          <p:nvSpPr>
            <p:cNvPr id="23" name="object 23" descr=""/>
            <p:cNvSpPr/>
            <p:nvPr/>
          </p:nvSpPr>
          <p:spPr>
            <a:xfrm>
              <a:off x="8031479" y="4347972"/>
              <a:ext cx="576580" cy="576580"/>
            </a:xfrm>
            <a:custGeom>
              <a:avLst/>
              <a:gdLst/>
              <a:ahLst/>
              <a:cxnLst/>
              <a:rect l="l" t="t" r="r" b="b"/>
              <a:pathLst>
                <a:path w="576579" h="576579">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FF0000"/>
            </a:solidFill>
          </p:spPr>
          <p:txBody>
            <a:bodyPr wrap="square" lIns="0" tIns="0" rIns="0" bIns="0" rtlCol="0"/>
            <a:lstStyle/>
            <a:p/>
          </p:txBody>
        </p:sp>
        <p:sp>
          <p:nvSpPr>
            <p:cNvPr id="24" name="object 24" descr=""/>
            <p:cNvSpPr/>
            <p:nvPr/>
          </p:nvSpPr>
          <p:spPr>
            <a:xfrm>
              <a:off x="8237220" y="5038344"/>
              <a:ext cx="576580" cy="576580"/>
            </a:xfrm>
            <a:custGeom>
              <a:avLst/>
              <a:gdLst/>
              <a:ahLst/>
              <a:cxnLst/>
              <a:rect l="l" t="t" r="r" b="b"/>
              <a:pathLst>
                <a:path w="576579" h="576579">
                  <a:moveTo>
                    <a:pt x="288035"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5"/>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5" y="576071"/>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5"/>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5" y="0"/>
                  </a:lnTo>
                  <a:close/>
                </a:path>
              </a:pathLst>
            </a:custGeom>
            <a:solidFill>
              <a:srgbClr val="F1DCDB"/>
            </a:solidFill>
          </p:spPr>
          <p:txBody>
            <a:bodyPr wrap="square" lIns="0" tIns="0" rIns="0" bIns="0" rtlCol="0"/>
            <a:lstStyle/>
            <a:p/>
          </p:txBody>
        </p:sp>
        <p:sp>
          <p:nvSpPr>
            <p:cNvPr id="25" name="object 25" descr=""/>
            <p:cNvSpPr/>
            <p:nvPr/>
          </p:nvSpPr>
          <p:spPr>
            <a:xfrm>
              <a:off x="5346191" y="3880103"/>
              <a:ext cx="576580" cy="576580"/>
            </a:xfrm>
            <a:custGeom>
              <a:avLst/>
              <a:gdLst/>
              <a:ahLst/>
              <a:cxnLst/>
              <a:rect l="l" t="t" r="r" b="b"/>
              <a:pathLst>
                <a:path w="576579" h="576579">
                  <a:moveTo>
                    <a:pt x="288036"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3768" y="334769"/>
                  </a:lnTo>
                  <a:lnTo>
                    <a:pt x="14679" y="379098"/>
                  </a:lnTo>
                  <a:lnTo>
                    <a:pt x="32140" y="420428"/>
                  </a:lnTo>
                  <a:lnTo>
                    <a:pt x="55558" y="458169"/>
                  </a:lnTo>
                  <a:lnTo>
                    <a:pt x="84343" y="491728"/>
                  </a:lnTo>
                  <a:lnTo>
                    <a:pt x="117902" y="520513"/>
                  </a:lnTo>
                  <a:lnTo>
                    <a:pt x="155643" y="543931"/>
                  </a:lnTo>
                  <a:lnTo>
                    <a:pt x="196973" y="561392"/>
                  </a:lnTo>
                  <a:lnTo>
                    <a:pt x="241302" y="572303"/>
                  </a:lnTo>
                  <a:lnTo>
                    <a:pt x="288036" y="576072"/>
                  </a:lnTo>
                  <a:lnTo>
                    <a:pt x="334769" y="572303"/>
                  </a:lnTo>
                  <a:lnTo>
                    <a:pt x="379098" y="561392"/>
                  </a:lnTo>
                  <a:lnTo>
                    <a:pt x="420428" y="543931"/>
                  </a:lnTo>
                  <a:lnTo>
                    <a:pt x="458169" y="520513"/>
                  </a:lnTo>
                  <a:lnTo>
                    <a:pt x="491728" y="491728"/>
                  </a:lnTo>
                  <a:lnTo>
                    <a:pt x="520513" y="458169"/>
                  </a:lnTo>
                  <a:lnTo>
                    <a:pt x="543931" y="420428"/>
                  </a:lnTo>
                  <a:lnTo>
                    <a:pt x="561392" y="379098"/>
                  </a:lnTo>
                  <a:lnTo>
                    <a:pt x="572303" y="334769"/>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6" y="0"/>
                  </a:lnTo>
                  <a:close/>
                </a:path>
              </a:pathLst>
            </a:custGeom>
            <a:solidFill>
              <a:srgbClr val="92D050"/>
            </a:solidFill>
          </p:spPr>
          <p:txBody>
            <a:bodyPr wrap="square" lIns="0" tIns="0" rIns="0" bIns="0" rtlCol="0"/>
            <a:lstStyle/>
            <a:p/>
          </p:txBody>
        </p:sp>
        <p:sp>
          <p:nvSpPr>
            <p:cNvPr id="26" name="object 26" descr=""/>
            <p:cNvSpPr/>
            <p:nvPr/>
          </p:nvSpPr>
          <p:spPr>
            <a:xfrm>
              <a:off x="5035550" y="2710179"/>
              <a:ext cx="712470" cy="1083310"/>
            </a:xfrm>
            <a:custGeom>
              <a:avLst/>
              <a:gdLst/>
              <a:ahLst/>
              <a:cxnLst/>
              <a:rect l="l" t="t" r="r" b="b"/>
              <a:pathLst>
                <a:path w="712470" h="1083310">
                  <a:moveTo>
                    <a:pt x="456068" y="794293"/>
                  </a:moveTo>
                  <a:lnTo>
                    <a:pt x="348488" y="861822"/>
                  </a:lnTo>
                  <a:lnTo>
                    <a:pt x="712342" y="1083310"/>
                  </a:lnTo>
                  <a:lnTo>
                    <a:pt x="689519" y="848106"/>
                  </a:lnTo>
                  <a:lnTo>
                    <a:pt x="489838" y="848106"/>
                  </a:lnTo>
                  <a:lnTo>
                    <a:pt x="456068" y="794293"/>
                  </a:lnTo>
                  <a:close/>
                </a:path>
                <a:path w="712470" h="1083310">
                  <a:moveTo>
                    <a:pt x="563662" y="726755"/>
                  </a:moveTo>
                  <a:lnTo>
                    <a:pt x="456068" y="794293"/>
                  </a:lnTo>
                  <a:lnTo>
                    <a:pt x="489838" y="848106"/>
                  </a:lnTo>
                  <a:lnTo>
                    <a:pt x="597408" y="780542"/>
                  </a:lnTo>
                  <a:lnTo>
                    <a:pt x="563662" y="726755"/>
                  </a:lnTo>
                  <a:close/>
                </a:path>
                <a:path w="712470" h="1083310">
                  <a:moveTo>
                    <a:pt x="671195" y="659257"/>
                  </a:moveTo>
                  <a:lnTo>
                    <a:pt x="563662" y="726755"/>
                  </a:lnTo>
                  <a:lnTo>
                    <a:pt x="597408" y="780542"/>
                  </a:lnTo>
                  <a:lnTo>
                    <a:pt x="489838" y="848106"/>
                  </a:lnTo>
                  <a:lnTo>
                    <a:pt x="689519" y="848106"/>
                  </a:lnTo>
                  <a:lnTo>
                    <a:pt x="671195" y="659257"/>
                  </a:lnTo>
                  <a:close/>
                </a:path>
                <a:path w="712470" h="1083310">
                  <a:moveTo>
                    <a:pt x="107696" y="0"/>
                  </a:moveTo>
                  <a:lnTo>
                    <a:pt x="0" y="67564"/>
                  </a:lnTo>
                  <a:lnTo>
                    <a:pt x="456068" y="794293"/>
                  </a:lnTo>
                  <a:lnTo>
                    <a:pt x="563662" y="726755"/>
                  </a:lnTo>
                  <a:lnTo>
                    <a:pt x="107696" y="0"/>
                  </a:lnTo>
                  <a:close/>
                </a:path>
              </a:pathLst>
            </a:custGeom>
            <a:solidFill>
              <a:srgbClr val="000000"/>
            </a:solidFill>
          </p:spPr>
          <p:txBody>
            <a:bodyPr wrap="square" lIns="0" tIns="0" rIns="0" bIns="0" rtlCol="0"/>
            <a:lstStyle/>
            <a:p/>
          </p:txBody>
        </p:sp>
      </p:grpSp>
      <p:sp>
        <p:nvSpPr>
          <p:cNvPr id="27" name="object 27" descr=""/>
          <p:cNvSpPr/>
          <p:nvPr/>
        </p:nvSpPr>
        <p:spPr>
          <a:xfrm>
            <a:off x="721613" y="2564892"/>
            <a:ext cx="190500" cy="584200"/>
          </a:xfrm>
          <a:custGeom>
            <a:avLst/>
            <a:gdLst/>
            <a:ahLst/>
            <a:cxnLst/>
            <a:rect l="l" t="t" r="r" b="b"/>
            <a:pathLst>
              <a:path w="190500" h="584200">
                <a:moveTo>
                  <a:pt x="126999" y="158750"/>
                </a:moveTo>
                <a:lnTo>
                  <a:pt x="63500" y="158750"/>
                </a:lnTo>
                <a:lnTo>
                  <a:pt x="63500" y="584073"/>
                </a:lnTo>
                <a:lnTo>
                  <a:pt x="126999" y="584073"/>
                </a:lnTo>
                <a:lnTo>
                  <a:pt x="126999" y="158750"/>
                </a:lnTo>
                <a:close/>
              </a:path>
              <a:path w="190500" h="584200">
                <a:moveTo>
                  <a:pt x="95249" y="0"/>
                </a:moveTo>
                <a:lnTo>
                  <a:pt x="0" y="190500"/>
                </a:lnTo>
                <a:lnTo>
                  <a:pt x="63500" y="190500"/>
                </a:lnTo>
                <a:lnTo>
                  <a:pt x="63500" y="158750"/>
                </a:lnTo>
                <a:lnTo>
                  <a:pt x="174624" y="158750"/>
                </a:lnTo>
                <a:lnTo>
                  <a:pt x="95249" y="0"/>
                </a:lnTo>
                <a:close/>
              </a:path>
              <a:path w="190500" h="584200">
                <a:moveTo>
                  <a:pt x="174624" y="158750"/>
                </a:moveTo>
                <a:lnTo>
                  <a:pt x="126999" y="158750"/>
                </a:lnTo>
                <a:lnTo>
                  <a:pt x="126999" y="190500"/>
                </a:lnTo>
                <a:lnTo>
                  <a:pt x="190499" y="190500"/>
                </a:lnTo>
                <a:lnTo>
                  <a:pt x="174624" y="158750"/>
                </a:lnTo>
                <a:close/>
              </a:path>
            </a:pathLst>
          </a:custGeom>
          <a:solidFill>
            <a:srgbClr val="497DBA"/>
          </a:solidFill>
        </p:spPr>
        <p:txBody>
          <a:bodyPr wrap="square" lIns="0" tIns="0" rIns="0" bIns="0" rtlCol="0"/>
          <a:lstStyle/>
          <a:p/>
        </p:txBody>
      </p:sp>
      <p:sp>
        <p:nvSpPr>
          <p:cNvPr id="28" name="object 28" descr=""/>
          <p:cNvSpPr/>
          <p:nvPr/>
        </p:nvSpPr>
        <p:spPr>
          <a:xfrm>
            <a:off x="1453133" y="2564892"/>
            <a:ext cx="190500" cy="584200"/>
          </a:xfrm>
          <a:custGeom>
            <a:avLst/>
            <a:gdLst/>
            <a:ahLst/>
            <a:cxnLst/>
            <a:rect l="l" t="t" r="r" b="b"/>
            <a:pathLst>
              <a:path w="190500" h="584200">
                <a:moveTo>
                  <a:pt x="127000" y="158750"/>
                </a:moveTo>
                <a:lnTo>
                  <a:pt x="63500" y="158750"/>
                </a:lnTo>
                <a:lnTo>
                  <a:pt x="63500" y="584073"/>
                </a:lnTo>
                <a:lnTo>
                  <a:pt x="127000" y="584073"/>
                </a:lnTo>
                <a:lnTo>
                  <a:pt x="127000" y="158750"/>
                </a:lnTo>
                <a:close/>
              </a:path>
              <a:path w="190500" h="584200">
                <a:moveTo>
                  <a:pt x="95250" y="0"/>
                </a:moveTo>
                <a:lnTo>
                  <a:pt x="0" y="190500"/>
                </a:lnTo>
                <a:lnTo>
                  <a:pt x="63500" y="190500"/>
                </a:lnTo>
                <a:lnTo>
                  <a:pt x="63500" y="158750"/>
                </a:lnTo>
                <a:lnTo>
                  <a:pt x="174624" y="158750"/>
                </a:lnTo>
                <a:lnTo>
                  <a:pt x="95250" y="0"/>
                </a:lnTo>
                <a:close/>
              </a:path>
              <a:path w="190500" h="584200">
                <a:moveTo>
                  <a:pt x="174624" y="158750"/>
                </a:moveTo>
                <a:lnTo>
                  <a:pt x="127000" y="158750"/>
                </a:lnTo>
                <a:lnTo>
                  <a:pt x="127000" y="190500"/>
                </a:lnTo>
                <a:lnTo>
                  <a:pt x="190499" y="190500"/>
                </a:lnTo>
                <a:lnTo>
                  <a:pt x="174624" y="158750"/>
                </a:lnTo>
                <a:close/>
              </a:path>
            </a:pathLst>
          </a:custGeom>
          <a:solidFill>
            <a:srgbClr val="497DBA"/>
          </a:solidFill>
        </p:spPr>
        <p:txBody>
          <a:bodyPr wrap="square" lIns="0" tIns="0" rIns="0" bIns="0" rtlCol="0"/>
          <a:lstStyle/>
          <a:p/>
        </p:txBody>
      </p:sp>
      <p:sp>
        <p:nvSpPr>
          <p:cNvPr id="29" name="object 29" descr=""/>
          <p:cNvSpPr/>
          <p:nvPr/>
        </p:nvSpPr>
        <p:spPr>
          <a:xfrm>
            <a:off x="2244089" y="2564892"/>
            <a:ext cx="190500" cy="584200"/>
          </a:xfrm>
          <a:custGeom>
            <a:avLst/>
            <a:gdLst/>
            <a:ahLst/>
            <a:cxnLst/>
            <a:rect l="l" t="t" r="r" b="b"/>
            <a:pathLst>
              <a:path w="190500" h="584200">
                <a:moveTo>
                  <a:pt x="127000" y="158750"/>
                </a:moveTo>
                <a:lnTo>
                  <a:pt x="63500" y="158750"/>
                </a:lnTo>
                <a:lnTo>
                  <a:pt x="63500" y="584073"/>
                </a:lnTo>
                <a:lnTo>
                  <a:pt x="127000" y="584073"/>
                </a:lnTo>
                <a:lnTo>
                  <a:pt x="127000" y="158750"/>
                </a:lnTo>
                <a:close/>
              </a:path>
              <a:path w="190500" h="584200">
                <a:moveTo>
                  <a:pt x="95250" y="0"/>
                </a:moveTo>
                <a:lnTo>
                  <a:pt x="0" y="190500"/>
                </a:lnTo>
                <a:lnTo>
                  <a:pt x="63500" y="190500"/>
                </a:lnTo>
                <a:lnTo>
                  <a:pt x="63500" y="158750"/>
                </a:lnTo>
                <a:lnTo>
                  <a:pt x="174625" y="158750"/>
                </a:lnTo>
                <a:lnTo>
                  <a:pt x="95250" y="0"/>
                </a:lnTo>
                <a:close/>
              </a:path>
              <a:path w="190500" h="584200">
                <a:moveTo>
                  <a:pt x="174625" y="158750"/>
                </a:moveTo>
                <a:lnTo>
                  <a:pt x="127000" y="158750"/>
                </a:lnTo>
                <a:lnTo>
                  <a:pt x="127000" y="190500"/>
                </a:lnTo>
                <a:lnTo>
                  <a:pt x="190500" y="190500"/>
                </a:lnTo>
                <a:lnTo>
                  <a:pt x="174625" y="158750"/>
                </a:lnTo>
                <a:close/>
              </a:path>
            </a:pathLst>
          </a:custGeom>
          <a:solidFill>
            <a:srgbClr val="497DBA"/>
          </a:solidFill>
        </p:spPr>
        <p:txBody>
          <a:bodyPr wrap="square" lIns="0" tIns="0" rIns="0" bIns="0" rtlCol="0"/>
          <a:lstStyle/>
          <a:p/>
        </p:txBody>
      </p:sp>
      <p:sp>
        <p:nvSpPr>
          <p:cNvPr id="30" name="object 30" descr=""/>
          <p:cNvSpPr txBox="1"/>
          <p:nvPr/>
        </p:nvSpPr>
        <p:spPr>
          <a:xfrm>
            <a:off x="347268" y="2455417"/>
            <a:ext cx="5043805" cy="4304030"/>
          </a:xfrm>
          <a:prstGeom prst="rect">
            <a:avLst/>
          </a:prstGeom>
        </p:spPr>
        <p:txBody>
          <a:bodyPr wrap="square" lIns="0" tIns="12065" rIns="0" bIns="0" rtlCol="0" vert="horz">
            <a:spAutoFit/>
          </a:bodyPr>
          <a:lstStyle/>
          <a:p>
            <a:pPr marL="401320" marR="1804670" indent="1897380">
              <a:lnSpc>
                <a:spcPct val="155600"/>
              </a:lnSpc>
              <a:spcBef>
                <a:spcPts val="95"/>
              </a:spcBef>
            </a:pPr>
            <a:r>
              <a:rPr dirty="0" sz="2400" spc="-10">
                <a:solidFill>
                  <a:srgbClr val="497DBA"/>
                </a:solidFill>
                <a:latin typeface="Meiryo UI"/>
                <a:cs typeface="Meiryo UI"/>
              </a:rPr>
              <a:t>・・・・・・</a:t>
            </a:r>
            <a:r>
              <a:rPr dirty="0" sz="2400" spc="-35">
                <a:solidFill>
                  <a:srgbClr val="FF0000"/>
                </a:solidFill>
                <a:latin typeface="Meiryo UI"/>
                <a:cs typeface="Meiryo UI"/>
              </a:rPr>
              <a:t>アミノ酸がつながっている</a:t>
            </a:r>
            <a:endParaRPr sz="2400">
              <a:latin typeface="Meiryo UI"/>
              <a:cs typeface="Meiryo UI"/>
            </a:endParaRPr>
          </a:p>
          <a:p>
            <a:pPr marL="12700">
              <a:lnSpc>
                <a:spcPct val="100000"/>
              </a:lnSpc>
              <a:spcBef>
                <a:spcPts val="1680"/>
              </a:spcBef>
            </a:pPr>
            <a:r>
              <a:rPr dirty="0" sz="2400" spc="-10">
                <a:latin typeface="Meiryo UI"/>
                <a:cs typeface="Meiryo UI"/>
              </a:rPr>
              <a:t>20</a:t>
            </a:r>
            <a:r>
              <a:rPr dirty="0" sz="2400" spc="-40">
                <a:latin typeface="Meiryo UI"/>
                <a:cs typeface="Meiryo UI"/>
              </a:rPr>
              <a:t>種類の性質の違うアミノ酸</a:t>
            </a:r>
            <a:endParaRPr sz="2400">
              <a:latin typeface="Meiryo UI"/>
              <a:cs typeface="Meiryo UI"/>
            </a:endParaRPr>
          </a:p>
          <a:p>
            <a:pPr marL="12700" marR="1228090">
              <a:lnSpc>
                <a:spcPct val="100000"/>
              </a:lnSpc>
            </a:pPr>
            <a:r>
              <a:rPr dirty="0" sz="2400" spc="-30">
                <a:latin typeface="Meiryo UI"/>
                <a:cs typeface="Meiryo UI"/>
              </a:rPr>
              <a:t>（図では色の違う丸で示した</a:t>
            </a:r>
            <a:r>
              <a:rPr dirty="0" sz="2400" spc="-50">
                <a:latin typeface="Meiryo UI"/>
                <a:cs typeface="Meiryo UI"/>
              </a:rPr>
              <a:t>）</a:t>
            </a:r>
            <a:r>
              <a:rPr dirty="0" sz="2400" spc="-45">
                <a:latin typeface="Meiryo UI"/>
                <a:cs typeface="Meiryo UI"/>
              </a:rPr>
              <a:t>が複雑に折りたたまれる事で、</a:t>
            </a:r>
            <a:endParaRPr sz="2400">
              <a:latin typeface="Meiryo UI"/>
              <a:cs typeface="Meiryo UI"/>
            </a:endParaRPr>
          </a:p>
          <a:p>
            <a:pPr marL="12700">
              <a:lnSpc>
                <a:spcPct val="100000"/>
              </a:lnSpc>
            </a:pPr>
            <a:r>
              <a:rPr dirty="0" sz="2400" spc="-15">
                <a:latin typeface="Meiryo UI"/>
                <a:cs typeface="Meiryo UI"/>
              </a:rPr>
              <a:t>自動的に１通りの立体構造を取る。</a:t>
            </a:r>
            <a:endParaRPr sz="2400">
              <a:latin typeface="Meiryo UI"/>
              <a:cs typeface="Meiryo UI"/>
            </a:endParaRPr>
          </a:p>
          <a:p>
            <a:pPr marL="12700">
              <a:lnSpc>
                <a:spcPct val="100000"/>
              </a:lnSpc>
              <a:spcBef>
                <a:spcPts val="5"/>
              </a:spcBef>
            </a:pPr>
            <a:r>
              <a:rPr dirty="0" sz="2400" spc="-40">
                <a:latin typeface="Meiryo UI"/>
                <a:cs typeface="Meiryo UI"/>
              </a:rPr>
              <a:t>タンパク質ごとに長さが異なり、</a:t>
            </a:r>
            <a:endParaRPr sz="2400">
              <a:latin typeface="Meiryo UI"/>
              <a:cs typeface="Meiryo UI"/>
            </a:endParaRPr>
          </a:p>
          <a:p>
            <a:pPr marL="12700" marR="5080">
              <a:lnSpc>
                <a:spcPct val="100000"/>
              </a:lnSpc>
            </a:pPr>
            <a:r>
              <a:rPr dirty="0" sz="2400" spc="-30">
                <a:latin typeface="Meiryo UI"/>
                <a:cs typeface="Meiryo UI"/>
              </a:rPr>
              <a:t>だいたい</a:t>
            </a:r>
            <a:r>
              <a:rPr dirty="0" sz="2400" spc="-10">
                <a:latin typeface="Meiryo UI"/>
                <a:cs typeface="Meiryo UI"/>
              </a:rPr>
              <a:t>300～1000</a:t>
            </a:r>
            <a:r>
              <a:rPr dirty="0" sz="2400" spc="-45">
                <a:latin typeface="Meiryo UI"/>
                <a:cs typeface="Meiryo UI"/>
              </a:rPr>
              <a:t>程度の物が多いが、</a:t>
            </a:r>
            <a:r>
              <a:rPr dirty="0" sz="2400" spc="-30">
                <a:latin typeface="Meiryo UI"/>
                <a:cs typeface="Meiryo UI"/>
              </a:rPr>
              <a:t>最も大きいタンパク質では</a:t>
            </a:r>
            <a:r>
              <a:rPr dirty="0" sz="2400" spc="-10">
                <a:latin typeface="Meiryo UI"/>
                <a:cs typeface="Meiryo UI"/>
              </a:rPr>
              <a:t>34350</a:t>
            </a:r>
            <a:r>
              <a:rPr dirty="0" sz="2400" spc="-30">
                <a:latin typeface="Meiryo UI"/>
                <a:cs typeface="Meiryo UI"/>
              </a:rPr>
              <a:t>個の</a:t>
            </a:r>
            <a:endParaRPr sz="2400">
              <a:latin typeface="Meiryo UI"/>
              <a:cs typeface="Meiryo UI"/>
            </a:endParaRPr>
          </a:p>
          <a:p>
            <a:pPr marL="12700">
              <a:lnSpc>
                <a:spcPct val="100000"/>
              </a:lnSpc>
            </a:pPr>
            <a:r>
              <a:rPr dirty="0" sz="2400" spc="-35">
                <a:latin typeface="Meiryo UI"/>
                <a:cs typeface="Meiryo UI"/>
              </a:rPr>
              <a:t>アミノ酸がつながっている（</a:t>
            </a:r>
            <a:r>
              <a:rPr dirty="0" sz="2400" spc="-30">
                <a:latin typeface="Meiryo UI"/>
                <a:cs typeface="Meiryo UI"/>
              </a:rPr>
              <a:t>チチン</a:t>
            </a:r>
            <a:r>
              <a:rPr dirty="0" sz="2400" spc="-35">
                <a:latin typeface="Meiryo UI"/>
                <a:cs typeface="Meiryo UI"/>
              </a:rPr>
              <a:t>）</a:t>
            </a:r>
            <a:r>
              <a:rPr dirty="0" sz="2400" spc="-50">
                <a:latin typeface="Meiryo UI"/>
                <a:cs typeface="Meiryo UI"/>
              </a:rPr>
              <a:t>。</a:t>
            </a:r>
            <a:endParaRPr sz="2400">
              <a:latin typeface="Meiryo UI"/>
              <a:cs typeface="Meiryo UI"/>
            </a:endParaRPr>
          </a:p>
        </p:txBody>
      </p:sp>
      <p:sp>
        <p:nvSpPr>
          <p:cNvPr id="31" name="object 31" descr=""/>
          <p:cNvSpPr txBox="1"/>
          <p:nvPr/>
        </p:nvSpPr>
        <p:spPr>
          <a:xfrm>
            <a:off x="5662676" y="2876550"/>
            <a:ext cx="1271270" cy="391160"/>
          </a:xfrm>
          <a:prstGeom prst="rect">
            <a:avLst/>
          </a:prstGeom>
        </p:spPr>
        <p:txBody>
          <a:bodyPr wrap="square" lIns="0" tIns="12700" rIns="0" bIns="0" rtlCol="0" vert="horz">
            <a:spAutoFit/>
          </a:bodyPr>
          <a:lstStyle/>
          <a:p>
            <a:pPr marL="12700">
              <a:lnSpc>
                <a:spcPct val="100000"/>
              </a:lnSpc>
              <a:spcBef>
                <a:spcPts val="100"/>
              </a:spcBef>
            </a:pPr>
            <a:r>
              <a:rPr dirty="0" sz="2400" spc="-35">
                <a:solidFill>
                  <a:srgbClr val="FF0000"/>
                </a:solidFill>
                <a:latin typeface="Meiryo UI"/>
                <a:cs typeface="Meiryo UI"/>
              </a:rPr>
              <a:t>折りたたみ</a:t>
            </a:r>
            <a:endParaRPr sz="2400">
              <a:latin typeface="Meiryo UI"/>
              <a:cs typeface="Meiryo U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981455"/>
            <a:ext cx="9143999" cy="4672584"/>
          </a:xfrm>
          <a:prstGeom prst="rect">
            <a:avLst/>
          </a:prstGeom>
        </p:spPr>
      </p:pic>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20</a:t>
            </a:r>
            <a:endParaRPr sz="1200">
              <a:latin typeface="Calibri"/>
              <a:cs typeface="Calibri"/>
            </a:endParaRPr>
          </a:p>
        </p:txBody>
      </p:sp>
      <p:sp>
        <p:nvSpPr>
          <p:cNvPr id="4" name="object 4"/>
          <p:cNvSpPr txBox="1">
            <a:spLocks noGrp="1"/>
          </p:cNvSpPr>
          <p:nvPr>
            <p:ph type="title"/>
          </p:nvPr>
        </p:nvSpPr>
        <p:spPr>
          <a:prstGeom prst="rect"/>
        </p:spPr>
        <p:txBody>
          <a:bodyPr wrap="square" lIns="0" tIns="12700" rIns="0" bIns="0" rtlCol="0" vert="horz">
            <a:spAutoFit/>
          </a:bodyPr>
          <a:lstStyle/>
          <a:p>
            <a:pPr marL="13335">
              <a:lnSpc>
                <a:spcPct val="100000"/>
              </a:lnSpc>
              <a:spcBef>
                <a:spcPts val="100"/>
              </a:spcBef>
            </a:pPr>
            <a:r>
              <a:rPr dirty="0" spc="-15"/>
              <a:t>接続したらアミノ酸配列を入力するだけ</a:t>
            </a:r>
          </a:p>
        </p:txBody>
      </p:sp>
      <p:sp>
        <p:nvSpPr>
          <p:cNvPr id="5" name="object 5" descr=""/>
          <p:cNvSpPr txBox="1"/>
          <p:nvPr/>
        </p:nvSpPr>
        <p:spPr>
          <a:xfrm>
            <a:off x="1927098" y="2480310"/>
            <a:ext cx="5989320" cy="341630"/>
          </a:xfrm>
          <a:prstGeom prst="rect">
            <a:avLst/>
          </a:prstGeom>
          <a:solidFill>
            <a:srgbClr val="FFFF00"/>
          </a:solidFill>
        </p:spPr>
        <p:txBody>
          <a:bodyPr wrap="square" lIns="0" tIns="0" rIns="0" bIns="0" rtlCol="0" vert="horz">
            <a:spAutoFit/>
          </a:bodyPr>
          <a:lstStyle/>
          <a:p>
            <a:pPr>
              <a:lnSpc>
                <a:spcPts val="2620"/>
              </a:lnSpc>
            </a:pPr>
            <a:r>
              <a:rPr dirty="0" sz="2400" spc="-25" b="1">
                <a:latin typeface="ＭＳ Ｐゴシック"/>
                <a:cs typeface="ＭＳ Ｐゴシック"/>
              </a:rPr>
              <a:t>接続されていたら</a:t>
            </a:r>
            <a:r>
              <a:rPr dirty="0" sz="2400" spc="-30" b="1">
                <a:latin typeface="Arial"/>
                <a:cs typeface="Arial"/>
              </a:rPr>
              <a:t>RAM</a:t>
            </a:r>
            <a:r>
              <a:rPr dirty="0" sz="2400" spc="-30" b="1">
                <a:latin typeface="ＭＳ Ｐゴシック"/>
                <a:cs typeface="ＭＳ Ｐゴシック"/>
              </a:rPr>
              <a:t>やディスクが表示される</a:t>
            </a:r>
            <a:endParaRPr sz="2400">
              <a:latin typeface="ＭＳ Ｐゴシック"/>
              <a:cs typeface="ＭＳ Ｐゴシック"/>
            </a:endParaRPr>
          </a:p>
        </p:txBody>
      </p:sp>
      <p:sp>
        <p:nvSpPr>
          <p:cNvPr id="6" name="object 6" descr=""/>
          <p:cNvSpPr/>
          <p:nvPr/>
        </p:nvSpPr>
        <p:spPr>
          <a:xfrm>
            <a:off x="5364479" y="1327403"/>
            <a:ext cx="1440180" cy="1080135"/>
          </a:xfrm>
          <a:custGeom>
            <a:avLst/>
            <a:gdLst/>
            <a:ahLst/>
            <a:cxnLst/>
            <a:rect l="l" t="t" r="r" b="b"/>
            <a:pathLst>
              <a:path w="1440179" h="1080135">
                <a:moveTo>
                  <a:pt x="0" y="1080135"/>
                </a:moveTo>
                <a:lnTo>
                  <a:pt x="1440179" y="0"/>
                </a:lnTo>
              </a:path>
            </a:pathLst>
          </a:custGeom>
          <a:ln w="63500">
            <a:solidFill>
              <a:srgbClr val="FF0000"/>
            </a:solidFill>
          </a:ln>
        </p:spPr>
        <p:txBody>
          <a:bodyPr wrap="square" lIns="0" tIns="0" rIns="0" bIns="0" rtlCol="0"/>
          <a:lstStyle/>
          <a:p/>
        </p:txBody>
      </p:sp>
      <p:graphicFrame>
        <p:nvGraphicFramePr>
          <p:cNvPr id="7" name="object 7" descr=""/>
          <p:cNvGraphicFramePr>
            <a:graphicFrameLocks noGrp="1"/>
          </p:cNvGraphicFramePr>
          <p:nvPr/>
        </p:nvGraphicFramePr>
        <p:xfrm>
          <a:off x="3149092" y="4722748"/>
          <a:ext cx="5951855" cy="1437640"/>
        </p:xfrm>
        <a:graphic>
          <a:graphicData uri="http://schemas.openxmlformats.org/drawingml/2006/table">
            <a:tbl>
              <a:tblPr firstRow="1" bandRow="1">
                <a:tableStyleId>{2D5ABB26-0587-4C30-8999-92F81FD0307C}</a:tableStyleId>
              </a:tblPr>
              <a:tblGrid>
                <a:gridCol w="5006340"/>
                <a:gridCol w="620395"/>
                <a:gridCol w="243839"/>
              </a:tblGrid>
              <a:tr h="353060">
                <a:tc>
                  <a:txBody>
                    <a:bodyPr/>
                    <a:lstStyle/>
                    <a:p>
                      <a:pPr>
                        <a:lnSpc>
                          <a:spcPts val="2625"/>
                        </a:lnSpc>
                      </a:pPr>
                      <a:r>
                        <a:rPr dirty="0" sz="2400" spc="-30" b="1">
                          <a:latin typeface="ＭＳ Ｐゴシック"/>
                          <a:cs typeface="ＭＳ Ｐゴシック"/>
                        </a:rPr>
                        <a:t>ここにはもともと謎の配列が記入されて</a:t>
                      </a:r>
                      <a:endParaRPr sz="2400">
                        <a:latin typeface="ＭＳ Ｐゴシック"/>
                        <a:cs typeface="ＭＳ Ｐゴシック"/>
                      </a:endParaRPr>
                    </a:p>
                  </a:txBody>
                  <a:tcPr marL="0" marR="0" marB="0" marT="0">
                    <a:lnB w="28575">
                      <a:solidFill>
                        <a:srgbClr val="FFFFFF"/>
                      </a:solidFill>
                      <a:prstDash val="solid"/>
                    </a:lnB>
                    <a:solidFill>
                      <a:srgbClr val="FFFF00"/>
                    </a:solidFill>
                  </a:tcPr>
                </a:tc>
                <a:tc gridSpan="2">
                  <a:txBody>
                    <a:bodyPr/>
                    <a:lstStyle/>
                    <a:p>
                      <a:pPr marR="3175">
                        <a:lnSpc>
                          <a:spcPct val="100000"/>
                        </a:lnSpc>
                      </a:pPr>
                      <a:endParaRPr sz="2200">
                        <a:latin typeface="Times New Roman"/>
                        <a:cs typeface="Times New Roman"/>
                      </a:endParaRPr>
                    </a:p>
                  </a:txBody>
                  <a:tcPr marL="0" marR="0" marB="0" marT="0">
                    <a:lnB w="28575">
                      <a:solidFill>
                        <a:srgbClr val="FFFFFF"/>
                      </a:solidFill>
                      <a:prstDash val="solid"/>
                    </a:lnB>
                  </a:tcPr>
                </a:tc>
                <a:tc hMerge="1">
                  <a:txBody>
                    <a:bodyPr/>
                    <a:lstStyle/>
                    <a:p>
                      <a:pPr/>
                    </a:p>
                  </a:txBody>
                  <a:tcPr marL="0" marR="0" marB="0" marT="0"/>
                </a:tc>
              </a:tr>
              <a:tr h="365760">
                <a:tc gridSpan="3">
                  <a:txBody>
                    <a:bodyPr/>
                    <a:lstStyle/>
                    <a:p>
                      <a:pPr marR="3175">
                        <a:lnSpc>
                          <a:spcPts val="2725"/>
                        </a:lnSpc>
                      </a:pPr>
                      <a:r>
                        <a:rPr dirty="0" sz="2400" spc="-30" b="1">
                          <a:latin typeface="ＭＳ Ｐゴシック"/>
                          <a:cs typeface="ＭＳ Ｐゴシック"/>
                        </a:rPr>
                        <a:t>いるので、これを削除してから自分の知りたい</a:t>
                      </a:r>
                      <a:endParaRPr sz="2400">
                        <a:latin typeface="ＭＳ Ｐゴシック"/>
                        <a:cs typeface="ＭＳ Ｐゴシック"/>
                      </a:endParaRPr>
                    </a:p>
                  </a:txBody>
                  <a:tcPr marL="0" marR="0" marB="0" marT="0">
                    <a:lnT w="28575">
                      <a:solidFill>
                        <a:srgbClr val="FFFFFF"/>
                      </a:solidFill>
                      <a:prstDash val="solid"/>
                    </a:lnT>
                    <a:lnB w="28575">
                      <a:solidFill>
                        <a:srgbClr val="FFFFFF"/>
                      </a:solidFill>
                      <a:prstDash val="solid"/>
                    </a:lnB>
                    <a:solidFill>
                      <a:srgbClr val="FFFF00"/>
                    </a:solidFill>
                  </a:tcPr>
                </a:tc>
                <a:tc hMerge="1">
                  <a:txBody>
                    <a:bodyPr/>
                    <a:lstStyle/>
                    <a:p>
                      <a:pPr/>
                    </a:p>
                  </a:txBody>
                  <a:tcPr marL="0" marR="0" marB="0" marT="0"/>
                </a:tc>
                <a:tc hMerge="1">
                  <a:txBody>
                    <a:bodyPr/>
                    <a:lstStyle/>
                    <a:p>
                      <a:pPr/>
                    </a:p>
                  </a:txBody>
                  <a:tcPr marL="0" marR="0" marB="0" marT="0"/>
                </a:tc>
              </a:tr>
              <a:tr h="365760">
                <a:tc gridSpan="2">
                  <a:txBody>
                    <a:bodyPr/>
                    <a:lstStyle/>
                    <a:p>
                      <a:pPr>
                        <a:lnSpc>
                          <a:spcPts val="2720"/>
                        </a:lnSpc>
                      </a:pPr>
                      <a:r>
                        <a:rPr dirty="0" sz="2400" spc="-30" b="1">
                          <a:latin typeface="ＭＳ Ｐゴシック"/>
                          <a:cs typeface="ＭＳ Ｐゴシック"/>
                        </a:rPr>
                        <a:t>配列を入力。無料版では長い配列は不可能</a:t>
                      </a:r>
                      <a:endParaRPr sz="2400">
                        <a:latin typeface="ＭＳ Ｐゴシック"/>
                        <a:cs typeface="ＭＳ Ｐゴシック"/>
                      </a:endParaRPr>
                    </a:p>
                  </a:txBody>
                  <a:tcPr marL="0" marR="0" marB="0" marT="0">
                    <a:lnT w="28575">
                      <a:solidFill>
                        <a:srgbClr val="FFFFFF"/>
                      </a:solidFill>
                      <a:prstDash val="solid"/>
                    </a:lnT>
                    <a:lnB w="28575">
                      <a:solidFill>
                        <a:srgbClr val="FFFFFF"/>
                      </a:solidFill>
                      <a:prstDash val="solid"/>
                    </a:lnB>
                    <a:solidFill>
                      <a:srgbClr val="FFFF00"/>
                    </a:solidFill>
                  </a:tcPr>
                </a:tc>
                <a:tc hMerge="1">
                  <a:txBody>
                    <a:bodyPr/>
                    <a:lstStyle/>
                    <a:p>
                      <a:pPr/>
                    </a:p>
                  </a:txBody>
                  <a:tcPr marL="0" marR="0" marB="0" marT="0"/>
                </a:tc>
                <a:tc>
                  <a:txBody>
                    <a:bodyPr/>
                    <a:lstStyle/>
                    <a:p>
                      <a:pPr marR="3175">
                        <a:lnSpc>
                          <a:spcPct val="100000"/>
                        </a:lnSpc>
                      </a:pPr>
                      <a:endParaRPr sz="2300">
                        <a:latin typeface="Times New Roman"/>
                        <a:cs typeface="Times New Roman"/>
                      </a:endParaRPr>
                    </a:p>
                  </a:txBody>
                  <a:tcPr marL="0" marR="0" marB="0" marT="0">
                    <a:lnT w="28575">
                      <a:solidFill>
                        <a:srgbClr val="FFFFFF"/>
                      </a:solidFill>
                      <a:prstDash val="solid"/>
                    </a:lnT>
                    <a:lnB w="28575">
                      <a:solidFill>
                        <a:srgbClr val="FFFFFF"/>
                      </a:solidFill>
                      <a:prstDash val="solid"/>
                    </a:lnB>
                  </a:tcPr>
                </a:tc>
              </a:tr>
              <a:tr h="353060">
                <a:tc gridSpan="3">
                  <a:txBody>
                    <a:bodyPr/>
                    <a:lstStyle/>
                    <a:p>
                      <a:pPr>
                        <a:lnSpc>
                          <a:spcPts val="2685"/>
                        </a:lnSpc>
                      </a:pPr>
                      <a:r>
                        <a:rPr dirty="0" sz="2400" spc="-20" b="1">
                          <a:latin typeface="ＭＳ Ｐゴシック"/>
                          <a:cs typeface="ＭＳ Ｐゴシック"/>
                        </a:rPr>
                        <a:t>（</a:t>
                      </a:r>
                      <a:r>
                        <a:rPr dirty="0" sz="2400" spc="-20" b="1">
                          <a:latin typeface="Arial"/>
                          <a:cs typeface="Arial"/>
                        </a:rPr>
                        <a:t>1300</a:t>
                      </a:r>
                      <a:r>
                        <a:rPr dirty="0" sz="2400" spc="-20" b="1">
                          <a:latin typeface="ＭＳ Ｐゴシック"/>
                          <a:cs typeface="ＭＳ Ｐゴシック"/>
                        </a:rPr>
                        <a:t>くらいのは不可能。</a:t>
                      </a:r>
                      <a:r>
                        <a:rPr dirty="0" sz="2400" spc="-25" b="1">
                          <a:latin typeface="Arial"/>
                          <a:cs typeface="Arial"/>
                        </a:rPr>
                        <a:t>~1000</a:t>
                      </a:r>
                      <a:r>
                        <a:rPr dirty="0" sz="2400" spc="-10" b="1">
                          <a:latin typeface="ＭＳ Ｐゴシック"/>
                          <a:cs typeface="ＭＳ Ｐゴシック"/>
                        </a:rPr>
                        <a:t>くらいまで可</a:t>
                      </a:r>
                      <a:r>
                        <a:rPr dirty="0" sz="2400" spc="-50" b="1">
                          <a:latin typeface="ＭＳ Ｐゴシック"/>
                          <a:cs typeface="ＭＳ Ｐゴシック"/>
                        </a:rPr>
                        <a:t>）</a:t>
                      </a:r>
                      <a:endParaRPr sz="2400">
                        <a:latin typeface="ＭＳ Ｐゴシック"/>
                        <a:cs typeface="ＭＳ Ｐゴシック"/>
                      </a:endParaRPr>
                    </a:p>
                  </a:txBody>
                  <a:tcPr marL="0" marR="0" marB="0" marT="0">
                    <a:lnT w="28575">
                      <a:solidFill>
                        <a:srgbClr val="FFFFFF"/>
                      </a:solidFill>
                      <a:prstDash val="solid"/>
                    </a:lnT>
                    <a:solidFill>
                      <a:srgbClr val="FFFF00"/>
                    </a:solidFill>
                  </a:tcPr>
                </a:tc>
                <a:tc hMerge="1">
                  <a:txBody>
                    <a:bodyPr/>
                    <a:lstStyle/>
                    <a:p>
                      <a:pPr/>
                    </a:p>
                  </a:txBody>
                  <a:tcPr marL="0" marR="0" marB="0" marT="0"/>
                </a:tc>
                <a:tc hMerge="1">
                  <a:txBody>
                    <a:bodyPr/>
                    <a:lstStyle/>
                    <a:p>
                      <a:pPr/>
                    </a:p>
                  </a:txBody>
                  <a:tcPr marL="0" marR="0" marB="0" marT="0"/>
                </a:tc>
              </a:tr>
            </a:tbl>
          </a:graphicData>
        </a:graphic>
      </p:graphicFrame>
      <p:sp>
        <p:nvSpPr>
          <p:cNvPr id="8" name="object 8" descr=""/>
          <p:cNvSpPr/>
          <p:nvPr/>
        </p:nvSpPr>
        <p:spPr>
          <a:xfrm>
            <a:off x="118122" y="6389217"/>
            <a:ext cx="4147185" cy="341630"/>
          </a:xfrm>
          <a:custGeom>
            <a:avLst/>
            <a:gdLst/>
            <a:ahLst/>
            <a:cxnLst/>
            <a:rect l="l" t="t" r="r" b="b"/>
            <a:pathLst>
              <a:path w="4147185" h="341629">
                <a:moveTo>
                  <a:pt x="4146791" y="0"/>
                </a:moveTo>
                <a:lnTo>
                  <a:pt x="1336548" y="0"/>
                </a:lnTo>
                <a:lnTo>
                  <a:pt x="0" y="0"/>
                </a:lnTo>
                <a:lnTo>
                  <a:pt x="0" y="341376"/>
                </a:lnTo>
                <a:lnTo>
                  <a:pt x="1336535" y="341376"/>
                </a:lnTo>
                <a:lnTo>
                  <a:pt x="4146791" y="341376"/>
                </a:lnTo>
                <a:lnTo>
                  <a:pt x="4146791" y="0"/>
                </a:lnTo>
                <a:close/>
              </a:path>
            </a:pathLst>
          </a:custGeom>
          <a:solidFill>
            <a:srgbClr val="FFFF00"/>
          </a:solidFill>
        </p:spPr>
        <p:txBody>
          <a:bodyPr wrap="square" lIns="0" tIns="0" rIns="0" bIns="0" rtlCol="0"/>
          <a:lstStyle/>
          <a:p/>
        </p:txBody>
      </p:sp>
      <p:sp>
        <p:nvSpPr>
          <p:cNvPr id="9" name="object 9" descr=""/>
          <p:cNvSpPr txBox="1"/>
          <p:nvPr/>
        </p:nvSpPr>
        <p:spPr>
          <a:xfrm>
            <a:off x="105562" y="6344208"/>
            <a:ext cx="4171315"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Arial"/>
                <a:cs typeface="Arial"/>
              </a:rPr>
              <a:t>Jobname</a:t>
            </a:r>
            <a:r>
              <a:rPr dirty="0" sz="2400" spc="-30" b="1">
                <a:latin typeface="ＭＳ Ｐゴシック"/>
                <a:cs typeface="ＭＳ Ｐゴシック"/>
              </a:rPr>
              <a:t>は好きに入力すること</a:t>
            </a:r>
            <a:endParaRPr sz="2400">
              <a:latin typeface="ＭＳ Ｐゴシック"/>
              <a:cs typeface="ＭＳ Ｐゴシック"/>
            </a:endParaRPr>
          </a:p>
        </p:txBody>
      </p:sp>
      <p:grpSp>
        <p:nvGrpSpPr>
          <p:cNvPr id="10" name="object 10" descr=""/>
          <p:cNvGrpSpPr/>
          <p:nvPr/>
        </p:nvGrpSpPr>
        <p:grpSpPr>
          <a:xfrm>
            <a:off x="809244" y="963167"/>
            <a:ext cx="7239000" cy="5382895"/>
            <a:chOff x="809244" y="963167"/>
            <a:chExt cx="7239000" cy="5382895"/>
          </a:xfrm>
        </p:grpSpPr>
        <p:sp>
          <p:nvSpPr>
            <p:cNvPr id="11" name="object 11" descr=""/>
            <p:cNvSpPr/>
            <p:nvPr/>
          </p:nvSpPr>
          <p:spPr>
            <a:xfrm>
              <a:off x="2125218" y="982217"/>
              <a:ext cx="5904230" cy="3083560"/>
            </a:xfrm>
            <a:custGeom>
              <a:avLst/>
              <a:gdLst/>
              <a:ahLst/>
              <a:cxnLst/>
              <a:rect l="l" t="t" r="r" b="b"/>
              <a:pathLst>
                <a:path w="5904230" h="3083560">
                  <a:moveTo>
                    <a:pt x="4535424" y="57658"/>
                  </a:moveTo>
                  <a:lnTo>
                    <a:pt x="4539950" y="35200"/>
                  </a:lnTo>
                  <a:lnTo>
                    <a:pt x="4552299" y="16875"/>
                  </a:lnTo>
                  <a:lnTo>
                    <a:pt x="4570624" y="4526"/>
                  </a:lnTo>
                  <a:lnTo>
                    <a:pt x="4593082" y="0"/>
                  </a:lnTo>
                  <a:lnTo>
                    <a:pt x="5846317" y="0"/>
                  </a:lnTo>
                  <a:lnTo>
                    <a:pt x="5868775" y="4526"/>
                  </a:lnTo>
                  <a:lnTo>
                    <a:pt x="5887100" y="16875"/>
                  </a:lnTo>
                  <a:lnTo>
                    <a:pt x="5899449" y="35200"/>
                  </a:lnTo>
                  <a:lnTo>
                    <a:pt x="5903976" y="57658"/>
                  </a:lnTo>
                  <a:lnTo>
                    <a:pt x="5903976" y="288290"/>
                  </a:lnTo>
                  <a:lnTo>
                    <a:pt x="5899449" y="310747"/>
                  </a:lnTo>
                  <a:lnTo>
                    <a:pt x="5887100" y="329072"/>
                  </a:lnTo>
                  <a:lnTo>
                    <a:pt x="5868775" y="341421"/>
                  </a:lnTo>
                  <a:lnTo>
                    <a:pt x="5846317" y="345948"/>
                  </a:lnTo>
                  <a:lnTo>
                    <a:pt x="4593082" y="345948"/>
                  </a:lnTo>
                  <a:lnTo>
                    <a:pt x="4570624" y="341421"/>
                  </a:lnTo>
                  <a:lnTo>
                    <a:pt x="4552299" y="329072"/>
                  </a:lnTo>
                  <a:lnTo>
                    <a:pt x="4539950" y="310747"/>
                  </a:lnTo>
                  <a:lnTo>
                    <a:pt x="4535424" y="288290"/>
                  </a:lnTo>
                  <a:lnTo>
                    <a:pt x="4535424" y="57658"/>
                  </a:lnTo>
                  <a:close/>
                </a:path>
                <a:path w="5904230" h="3083560">
                  <a:moveTo>
                    <a:pt x="0" y="2853182"/>
                  </a:moveTo>
                  <a:lnTo>
                    <a:pt x="3611" y="2835282"/>
                  </a:lnTo>
                  <a:lnTo>
                    <a:pt x="13462" y="2820670"/>
                  </a:lnTo>
                  <a:lnTo>
                    <a:pt x="28074" y="2810819"/>
                  </a:lnTo>
                  <a:lnTo>
                    <a:pt x="45974" y="2807208"/>
                  </a:lnTo>
                  <a:lnTo>
                    <a:pt x="4382770" y="2807208"/>
                  </a:lnTo>
                  <a:lnTo>
                    <a:pt x="4400669" y="2810819"/>
                  </a:lnTo>
                  <a:lnTo>
                    <a:pt x="4415282" y="2820670"/>
                  </a:lnTo>
                  <a:lnTo>
                    <a:pt x="4425132" y="2835282"/>
                  </a:lnTo>
                  <a:lnTo>
                    <a:pt x="4428743" y="2853182"/>
                  </a:lnTo>
                  <a:lnTo>
                    <a:pt x="4428743" y="3037078"/>
                  </a:lnTo>
                  <a:lnTo>
                    <a:pt x="4425132" y="3054977"/>
                  </a:lnTo>
                  <a:lnTo>
                    <a:pt x="4415282" y="3069590"/>
                  </a:lnTo>
                  <a:lnTo>
                    <a:pt x="4400669" y="3079440"/>
                  </a:lnTo>
                  <a:lnTo>
                    <a:pt x="4382770" y="3083052"/>
                  </a:lnTo>
                  <a:lnTo>
                    <a:pt x="45974" y="3083052"/>
                  </a:lnTo>
                  <a:lnTo>
                    <a:pt x="28074" y="3079440"/>
                  </a:lnTo>
                  <a:lnTo>
                    <a:pt x="13462" y="3069590"/>
                  </a:lnTo>
                  <a:lnTo>
                    <a:pt x="3611" y="3054977"/>
                  </a:lnTo>
                  <a:lnTo>
                    <a:pt x="0" y="3037078"/>
                  </a:lnTo>
                  <a:lnTo>
                    <a:pt x="0" y="2853182"/>
                  </a:lnTo>
                  <a:close/>
                </a:path>
              </a:pathLst>
            </a:custGeom>
            <a:ln w="38100">
              <a:solidFill>
                <a:srgbClr val="FF0000"/>
              </a:solidFill>
            </a:ln>
          </p:spPr>
          <p:txBody>
            <a:bodyPr wrap="square" lIns="0" tIns="0" rIns="0" bIns="0" rtlCol="0"/>
            <a:lstStyle/>
            <a:p/>
          </p:txBody>
        </p:sp>
        <p:sp>
          <p:nvSpPr>
            <p:cNvPr id="12" name="object 12" descr=""/>
            <p:cNvSpPr/>
            <p:nvPr/>
          </p:nvSpPr>
          <p:spPr>
            <a:xfrm>
              <a:off x="3276600" y="4075175"/>
              <a:ext cx="576580" cy="650875"/>
            </a:xfrm>
            <a:custGeom>
              <a:avLst/>
              <a:gdLst/>
              <a:ahLst/>
              <a:cxnLst/>
              <a:rect l="l" t="t" r="r" b="b"/>
              <a:pathLst>
                <a:path w="576579" h="650875">
                  <a:moveTo>
                    <a:pt x="576072" y="650494"/>
                  </a:moveTo>
                  <a:lnTo>
                    <a:pt x="0" y="0"/>
                  </a:lnTo>
                </a:path>
              </a:pathLst>
            </a:custGeom>
            <a:ln w="63500">
              <a:solidFill>
                <a:srgbClr val="FF0000"/>
              </a:solidFill>
            </a:ln>
          </p:spPr>
          <p:txBody>
            <a:bodyPr wrap="square" lIns="0" tIns="0" rIns="0" bIns="0" rtlCol="0"/>
            <a:lstStyle/>
            <a:p/>
          </p:txBody>
        </p:sp>
        <p:sp>
          <p:nvSpPr>
            <p:cNvPr id="13" name="object 13" descr=""/>
            <p:cNvSpPr/>
            <p:nvPr/>
          </p:nvSpPr>
          <p:spPr>
            <a:xfrm>
              <a:off x="828294" y="4658105"/>
              <a:ext cx="1511935" cy="276225"/>
            </a:xfrm>
            <a:custGeom>
              <a:avLst/>
              <a:gdLst/>
              <a:ahLst/>
              <a:cxnLst/>
              <a:rect l="l" t="t" r="r" b="b"/>
              <a:pathLst>
                <a:path w="1511935" h="276225">
                  <a:moveTo>
                    <a:pt x="0" y="45974"/>
                  </a:moveTo>
                  <a:lnTo>
                    <a:pt x="3613" y="28074"/>
                  </a:lnTo>
                  <a:lnTo>
                    <a:pt x="13466" y="13462"/>
                  </a:lnTo>
                  <a:lnTo>
                    <a:pt x="28080" y="3611"/>
                  </a:lnTo>
                  <a:lnTo>
                    <a:pt x="45974" y="0"/>
                  </a:lnTo>
                  <a:lnTo>
                    <a:pt x="1465833" y="0"/>
                  </a:lnTo>
                  <a:lnTo>
                    <a:pt x="1483733" y="3611"/>
                  </a:lnTo>
                  <a:lnTo>
                    <a:pt x="1498345" y="13462"/>
                  </a:lnTo>
                  <a:lnTo>
                    <a:pt x="1508196" y="28074"/>
                  </a:lnTo>
                  <a:lnTo>
                    <a:pt x="1511808" y="45974"/>
                  </a:lnTo>
                  <a:lnTo>
                    <a:pt x="1511808" y="229870"/>
                  </a:lnTo>
                  <a:lnTo>
                    <a:pt x="1508196" y="247769"/>
                  </a:lnTo>
                  <a:lnTo>
                    <a:pt x="1498345" y="262382"/>
                  </a:lnTo>
                  <a:lnTo>
                    <a:pt x="1483733" y="272232"/>
                  </a:lnTo>
                  <a:lnTo>
                    <a:pt x="1465833" y="275844"/>
                  </a:lnTo>
                  <a:lnTo>
                    <a:pt x="45974" y="275844"/>
                  </a:lnTo>
                  <a:lnTo>
                    <a:pt x="28080" y="272232"/>
                  </a:lnTo>
                  <a:lnTo>
                    <a:pt x="13466" y="262382"/>
                  </a:lnTo>
                  <a:lnTo>
                    <a:pt x="3613" y="247769"/>
                  </a:lnTo>
                  <a:lnTo>
                    <a:pt x="0" y="229870"/>
                  </a:lnTo>
                  <a:lnTo>
                    <a:pt x="0" y="45974"/>
                  </a:lnTo>
                  <a:close/>
                </a:path>
              </a:pathLst>
            </a:custGeom>
            <a:ln w="38100">
              <a:solidFill>
                <a:srgbClr val="FF0000"/>
              </a:solidFill>
            </a:ln>
          </p:spPr>
          <p:txBody>
            <a:bodyPr wrap="square" lIns="0" tIns="0" rIns="0" bIns="0" rtlCol="0"/>
            <a:lstStyle/>
            <a:p/>
          </p:txBody>
        </p:sp>
        <p:sp>
          <p:nvSpPr>
            <p:cNvPr id="14" name="object 14" descr=""/>
            <p:cNvSpPr/>
            <p:nvPr/>
          </p:nvSpPr>
          <p:spPr>
            <a:xfrm>
              <a:off x="1403604" y="4956047"/>
              <a:ext cx="250825" cy="1358265"/>
            </a:xfrm>
            <a:custGeom>
              <a:avLst/>
              <a:gdLst/>
              <a:ahLst/>
              <a:cxnLst/>
              <a:rect l="l" t="t" r="r" b="b"/>
              <a:pathLst>
                <a:path w="250825" h="1358264">
                  <a:moveTo>
                    <a:pt x="0" y="1357744"/>
                  </a:moveTo>
                  <a:lnTo>
                    <a:pt x="250825" y="0"/>
                  </a:lnTo>
                </a:path>
              </a:pathLst>
            </a:custGeom>
            <a:ln w="63500">
              <a:solidFill>
                <a:srgbClr val="FF0000"/>
              </a:solidFill>
            </a:ln>
          </p:spPr>
          <p:txBody>
            <a:bodyPr wrap="square" lIns="0" tIns="0" rIns="0" bIns="0" rtlCol="0"/>
            <a:lstStyle/>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433" y="216116"/>
            <a:ext cx="8409940" cy="1009650"/>
          </a:xfrm>
          <a:prstGeom prst="rect"/>
        </p:spPr>
        <p:txBody>
          <a:bodyPr wrap="square" lIns="0" tIns="50165" rIns="0" bIns="0" rtlCol="0" vert="horz">
            <a:spAutoFit/>
          </a:bodyPr>
          <a:lstStyle/>
          <a:p>
            <a:pPr algn="ctr">
              <a:lnSpc>
                <a:spcPct val="100000"/>
              </a:lnSpc>
              <a:spcBef>
                <a:spcPts val="395"/>
              </a:spcBef>
            </a:pPr>
            <a:r>
              <a:rPr dirty="0" sz="3200" spc="-10"/>
              <a:t>なお、アミノ酸配列は</a:t>
            </a:r>
            <a:r>
              <a:rPr dirty="0" sz="3200"/>
              <a:t>NCBI</a:t>
            </a:r>
            <a:r>
              <a:rPr dirty="0" sz="3200" spc="-5"/>
              <a:t>データベースから持ってくる</a:t>
            </a:r>
            <a:endParaRPr sz="3200"/>
          </a:p>
          <a:p>
            <a:pPr algn="ctr" marR="5080">
              <a:lnSpc>
                <a:spcPct val="100000"/>
              </a:lnSpc>
              <a:spcBef>
                <a:spcPts val="250"/>
              </a:spcBef>
            </a:pPr>
            <a:r>
              <a:rPr dirty="0" sz="2800" spc="-10">
                <a:solidFill>
                  <a:srgbClr val="1F2021"/>
                </a:solidFill>
                <a:latin typeface="Arial"/>
                <a:cs typeface="Arial"/>
              </a:rPr>
              <a:t>https</a:t>
            </a:r>
            <a:r>
              <a:rPr dirty="0" sz="2800" spc="-10">
                <a:solidFill>
                  <a:srgbClr val="1F2021"/>
                </a:solidFill>
                <a:latin typeface="Arial"/>
                <a:cs typeface="Arial"/>
                <a:hlinkClick r:id="rId2"/>
              </a:rPr>
              <a:t>://www.ncbi.nlm.nih.gov/protein/</a:t>
            </a:r>
            <a:endParaRPr sz="2800">
              <a:latin typeface="Arial"/>
              <a:cs typeface="Arial"/>
            </a:endParaRPr>
          </a:p>
        </p:txBody>
      </p:sp>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21</a:t>
            </a:r>
            <a:endParaRPr sz="1200">
              <a:latin typeface="Calibri"/>
              <a:cs typeface="Calibri"/>
            </a:endParaRPr>
          </a:p>
        </p:txBody>
      </p:sp>
      <p:pic>
        <p:nvPicPr>
          <p:cNvPr id="4" name="object 4" descr=""/>
          <p:cNvPicPr/>
          <p:nvPr/>
        </p:nvPicPr>
        <p:blipFill>
          <a:blip r:embed="rId3" cstate="print"/>
          <a:stretch>
            <a:fillRect/>
          </a:stretch>
        </p:blipFill>
        <p:spPr>
          <a:xfrm>
            <a:off x="179831" y="1857755"/>
            <a:ext cx="4320540" cy="443484"/>
          </a:xfrm>
          <a:prstGeom prst="rect">
            <a:avLst/>
          </a:prstGeom>
        </p:spPr>
      </p:pic>
      <p:grpSp>
        <p:nvGrpSpPr>
          <p:cNvPr id="5" name="object 5" descr=""/>
          <p:cNvGrpSpPr/>
          <p:nvPr/>
        </p:nvGrpSpPr>
        <p:grpSpPr>
          <a:xfrm>
            <a:off x="544265" y="3285744"/>
            <a:ext cx="2930525" cy="2482850"/>
            <a:chOff x="544265" y="3285744"/>
            <a:chExt cx="2930525" cy="2482850"/>
          </a:xfrm>
        </p:grpSpPr>
        <p:pic>
          <p:nvPicPr>
            <p:cNvPr id="6" name="object 6" descr=""/>
            <p:cNvPicPr/>
            <p:nvPr/>
          </p:nvPicPr>
          <p:blipFill>
            <a:blip r:embed="rId4" cstate="print"/>
            <a:stretch>
              <a:fillRect/>
            </a:stretch>
          </p:blipFill>
          <p:spPr>
            <a:xfrm>
              <a:off x="544265" y="3717036"/>
              <a:ext cx="2930039" cy="2051263"/>
            </a:xfrm>
            <a:prstGeom prst="rect">
              <a:avLst/>
            </a:prstGeom>
          </p:spPr>
        </p:pic>
        <p:sp>
          <p:nvSpPr>
            <p:cNvPr id="7" name="object 7" descr=""/>
            <p:cNvSpPr/>
            <p:nvPr/>
          </p:nvSpPr>
          <p:spPr>
            <a:xfrm>
              <a:off x="1884426" y="3285744"/>
              <a:ext cx="190500" cy="408305"/>
            </a:xfrm>
            <a:custGeom>
              <a:avLst/>
              <a:gdLst/>
              <a:ahLst/>
              <a:cxnLst/>
              <a:rect l="l" t="t" r="r" b="b"/>
              <a:pathLst>
                <a:path w="190500" h="408304">
                  <a:moveTo>
                    <a:pt x="63500" y="217550"/>
                  </a:moveTo>
                  <a:lnTo>
                    <a:pt x="0" y="217550"/>
                  </a:lnTo>
                  <a:lnTo>
                    <a:pt x="95250" y="408050"/>
                  </a:lnTo>
                  <a:lnTo>
                    <a:pt x="174625" y="249300"/>
                  </a:lnTo>
                  <a:lnTo>
                    <a:pt x="63500" y="249300"/>
                  </a:lnTo>
                  <a:lnTo>
                    <a:pt x="63500" y="217550"/>
                  </a:lnTo>
                  <a:close/>
                </a:path>
                <a:path w="190500" h="408304">
                  <a:moveTo>
                    <a:pt x="127000" y="0"/>
                  </a:moveTo>
                  <a:lnTo>
                    <a:pt x="63500" y="0"/>
                  </a:lnTo>
                  <a:lnTo>
                    <a:pt x="63500" y="249300"/>
                  </a:lnTo>
                  <a:lnTo>
                    <a:pt x="127000" y="249300"/>
                  </a:lnTo>
                  <a:lnTo>
                    <a:pt x="127000" y="0"/>
                  </a:lnTo>
                  <a:close/>
                </a:path>
                <a:path w="190500" h="408304">
                  <a:moveTo>
                    <a:pt x="190500" y="217550"/>
                  </a:moveTo>
                  <a:lnTo>
                    <a:pt x="127000" y="217550"/>
                  </a:lnTo>
                  <a:lnTo>
                    <a:pt x="127000" y="249300"/>
                  </a:lnTo>
                  <a:lnTo>
                    <a:pt x="174625" y="249300"/>
                  </a:lnTo>
                  <a:lnTo>
                    <a:pt x="190500" y="217550"/>
                  </a:lnTo>
                  <a:close/>
                </a:path>
              </a:pathLst>
            </a:custGeom>
            <a:solidFill>
              <a:srgbClr val="FF0000"/>
            </a:solidFill>
          </p:spPr>
          <p:txBody>
            <a:bodyPr wrap="square" lIns="0" tIns="0" rIns="0" bIns="0" rtlCol="0"/>
            <a:lstStyle/>
            <a:p/>
          </p:txBody>
        </p:sp>
      </p:grpSp>
      <p:pic>
        <p:nvPicPr>
          <p:cNvPr id="8" name="object 8" descr=""/>
          <p:cNvPicPr/>
          <p:nvPr/>
        </p:nvPicPr>
        <p:blipFill>
          <a:blip r:embed="rId5" cstate="print"/>
          <a:stretch>
            <a:fillRect/>
          </a:stretch>
        </p:blipFill>
        <p:spPr>
          <a:xfrm>
            <a:off x="5030845" y="2297099"/>
            <a:ext cx="3364870" cy="826841"/>
          </a:xfrm>
          <a:prstGeom prst="rect">
            <a:avLst/>
          </a:prstGeom>
        </p:spPr>
      </p:pic>
      <p:pic>
        <p:nvPicPr>
          <p:cNvPr id="9" name="object 9" descr=""/>
          <p:cNvPicPr/>
          <p:nvPr/>
        </p:nvPicPr>
        <p:blipFill>
          <a:blip r:embed="rId6" cstate="print"/>
          <a:stretch>
            <a:fillRect/>
          </a:stretch>
        </p:blipFill>
        <p:spPr>
          <a:xfrm>
            <a:off x="4936325" y="4223101"/>
            <a:ext cx="3671226" cy="1650285"/>
          </a:xfrm>
          <a:prstGeom prst="rect">
            <a:avLst/>
          </a:prstGeom>
        </p:spPr>
      </p:pic>
      <p:sp>
        <p:nvSpPr>
          <p:cNvPr id="10" name="object 10" descr=""/>
          <p:cNvSpPr/>
          <p:nvPr/>
        </p:nvSpPr>
        <p:spPr>
          <a:xfrm>
            <a:off x="2915411" y="1208786"/>
            <a:ext cx="457200" cy="570865"/>
          </a:xfrm>
          <a:custGeom>
            <a:avLst/>
            <a:gdLst/>
            <a:ahLst/>
            <a:cxnLst/>
            <a:rect l="l" t="t" r="r" b="b"/>
            <a:pathLst>
              <a:path w="457200" h="570864">
                <a:moveTo>
                  <a:pt x="42544" y="362076"/>
                </a:moveTo>
                <a:lnTo>
                  <a:pt x="0" y="570738"/>
                </a:lnTo>
                <a:lnTo>
                  <a:pt x="192531" y="479551"/>
                </a:lnTo>
                <a:lnTo>
                  <a:pt x="174533" y="465454"/>
                </a:lnTo>
                <a:lnTo>
                  <a:pt x="122936" y="465454"/>
                </a:lnTo>
                <a:lnTo>
                  <a:pt x="72898" y="426212"/>
                </a:lnTo>
                <a:lnTo>
                  <a:pt x="92502" y="401205"/>
                </a:lnTo>
                <a:lnTo>
                  <a:pt x="42544" y="362076"/>
                </a:lnTo>
                <a:close/>
              </a:path>
              <a:path w="457200" h="570864">
                <a:moveTo>
                  <a:pt x="92502" y="401205"/>
                </a:moveTo>
                <a:lnTo>
                  <a:pt x="72898" y="426212"/>
                </a:lnTo>
                <a:lnTo>
                  <a:pt x="122936" y="465454"/>
                </a:lnTo>
                <a:lnTo>
                  <a:pt x="142561" y="440413"/>
                </a:lnTo>
                <a:lnTo>
                  <a:pt x="92502" y="401205"/>
                </a:lnTo>
                <a:close/>
              </a:path>
              <a:path w="457200" h="570864">
                <a:moveTo>
                  <a:pt x="142561" y="440413"/>
                </a:moveTo>
                <a:lnTo>
                  <a:pt x="122936" y="465454"/>
                </a:lnTo>
                <a:lnTo>
                  <a:pt x="174533" y="465454"/>
                </a:lnTo>
                <a:lnTo>
                  <a:pt x="142561" y="440413"/>
                </a:lnTo>
                <a:close/>
              </a:path>
              <a:path w="457200" h="570864">
                <a:moveTo>
                  <a:pt x="407035" y="0"/>
                </a:moveTo>
                <a:lnTo>
                  <a:pt x="92502" y="401205"/>
                </a:lnTo>
                <a:lnTo>
                  <a:pt x="142561" y="440413"/>
                </a:lnTo>
                <a:lnTo>
                  <a:pt x="457073" y="39115"/>
                </a:lnTo>
                <a:lnTo>
                  <a:pt x="407035" y="0"/>
                </a:lnTo>
                <a:close/>
              </a:path>
            </a:pathLst>
          </a:custGeom>
          <a:solidFill>
            <a:srgbClr val="FF0000"/>
          </a:solidFill>
        </p:spPr>
        <p:txBody>
          <a:bodyPr wrap="square" lIns="0" tIns="0" rIns="0" bIns="0" rtlCol="0"/>
          <a:lstStyle/>
          <a:p/>
        </p:txBody>
      </p:sp>
      <p:sp>
        <p:nvSpPr>
          <p:cNvPr id="11" name="object 11" descr=""/>
          <p:cNvSpPr txBox="1"/>
          <p:nvPr/>
        </p:nvSpPr>
        <p:spPr>
          <a:xfrm>
            <a:off x="496316" y="5825134"/>
            <a:ext cx="3755390" cy="941069"/>
          </a:xfrm>
          <a:prstGeom prst="rect">
            <a:avLst/>
          </a:prstGeom>
        </p:spPr>
        <p:txBody>
          <a:bodyPr wrap="square" lIns="0" tIns="12700" rIns="0" bIns="0" rtlCol="0" vert="horz">
            <a:spAutoFit/>
          </a:bodyPr>
          <a:lstStyle/>
          <a:p>
            <a:pPr marL="12700" marR="5080">
              <a:lnSpc>
                <a:spcPct val="100000"/>
              </a:lnSpc>
              <a:spcBef>
                <a:spcPts val="100"/>
              </a:spcBef>
            </a:pPr>
            <a:r>
              <a:rPr dirty="0" sz="2000" spc="-30" b="1">
                <a:latin typeface="ＭＳ Ｐゴシック"/>
                <a:cs typeface="ＭＳ Ｐゴシック"/>
              </a:rPr>
              <a:t>②でてきた結果のタンパク質名や</a:t>
            </a:r>
            <a:r>
              <a:rPr dirty="0" sz="2000" spc="-20" b="1">
                <a:latin typeface="ＭＳ Ｐゴシック"/>
                <a:cs typeface="ＭＳ Ｐゴシック"/>
              </a:rPr>
              <a:t>生物名に注意して、選択。</a:t>
            </a:r>
            <a:r>
              <a:rPr dirty="0" sz="2000" spc="-10" b="1">
                <a:latin typeface="Arial"/>
                <a:cs typeface="Arial"/>
              </a:rPr>
              <a:t>isoform</a:t>
            </a:r>
            <a:r>
              <a:rPr dirty="0" sz="2000" spc="-10" b="1">
                <a:latin typeface="ＭＳ Ｐゴシック"/>
                <a:cs typeface="ＭＳ Ｐゴシック"/>
              </a:rPr>
              <a:t>というのはとりあえず無視して</a:t>
            </a:r>
            <a:r>
              <a:rPr dirty="0" sz="2000" spc="-10" b="1">
                <a:latin typeface="Arial"/>
                <a:cs typeface="Arial"/>
              </a:rPr>
              <a:t>OK</a:t>
            </a:r>
            <a:r>
              <a:rPr dirty="0" sz="2000" spc="-50" b="1">
                <a:latin typeface="ＭＳ Ｐゴシック"/>
                <a:cs typeface="ＭＳ Ｐゴシック"/>
              </a:rPr>
              <a:t>。</a:t>
            </a:r>
            <a:endParaRPr sz="2000">
              <a:latin typeface="ＭＳ Ｐゴシック"/>
              <a:cs typeface="ＭＳ Ｐゴシック"/>
            </a:endParaRPr>
          </a:p>
        </p:txBody>
      </p:sp>
      <p:sp>
        <p:nvSpPr>
          <p:cNvPr id="12" name="object 12" descr=""/>
          <p:cNvSpPr/>
          <p:nvPr/>
        </p:nvSpPr>
        <p:spPr>
          <a:xfrm>
            <a:off x="3689222" y="3322320"/>
            <a:ext cx="1174115" cy="1099820"/>
          </a:xfrm>
          <a:custGeom>
            <a:avLst/>
            <a:gdLst/>
            <a:ahLst/>
            <a:cxnLst/>
            <a:rect l="l" t="t" r="r" b="b"/>
            <a:pathLst>
              <a:path w="1174114" h="1099820">
                <a:moveTo>
                  <a:pt x="1013012" y="106868"/>
                </a:moveTo>
                <a:lnTo>
                  <a:pt x="0" y="1053083"/>
                </a:lnTo>
                <a:lnTo>
                  <a:pt x="43434" y="1099438"/>
                </a:lnTo>
                <a:lnTo>
                  <a:pt x="1056322" y="153223"/>
                </a:lnTo>
                <a:lnTo>
                  <a:pt x="1013012" y="106868"/>
                </a:lnTo>
                <a:close/>
              </a:path>
              <a:path w="1174114" h="1099820">
                <a:moveTo>
                  <a:pt x="1142202" y="85216"/>
                </a:moveTo>
                <a:lnTo>
                  <a:pt x="1036192" y="85216"/>
                </a:lnTo>
                <a:lnTo>
                  <a:pt x="1079500" y="131571"/>
                </a:lnTo>
                <a:lnTo>
                  <a:pt x="1056322" y="153223"/>
                </a:lnTo>
                <a:lnTo>
                  <a:pt x="1099692" y="199643"/>
                </a:lnTo>
                <a:lnTo>
                  <a:pt x="1142202" y="85216"/>
                </a:lnTo>
                <a:close/>
              </a:path>
              <a:path w="1174114" h="1099820">
                <a:moveTo>
                  <a:pt x="1036192" y="85216"/>
                </a:moveTo>
                <a:lnTo>
                  <a:pt x="1013012" y="106868"/>
                </a:lnTo>
                <a:lnTo>
                  <a:pt x="1056322" y="153223"/>
                </a:lnTo>
                <a:lnTo>
                  <a:pt x="1079500" y="131571"/>
                </a:lnTo>
                <a:lnTo>
                  <a:pt x="1036192" y="85216"/>
                </a:lnTo>
                <a:close/>
              </a:path>
              <a:path w="1174114" h="1099820">
                <a:moveTo>
                  <a:pt x="1173861" y="0"/>
                </a:moveTo>
                <a:lnTo>
                  <a:pt x="969644" y="60451"/>
                </a:lnTo>
                <a:lnTo>
                  <a:pt x="1013012" y="106868"/>
                </a:lnTo>
                <a:lnTo>
                  <a:pt x="1036192" y="85216"/>
                </a:lnTo>
                <a:lnTo>
                  <a:pt x="1142202" y="85216"/>
                </a:lnTo>
                <a:lnTo>
                  <a:pt x="1173861" y="0"/>
                </a:lnTo>
                <a:close/>
              </a:path>
            </a:pathLst>
          </a:custGeom>
          <a:solidFill>
            <a:srgbClr val="FF0000"/>
          </a:solidFill>
        </p:spPr>
        <p:txBody>
          <a:bodyPr wrap="square" lIns="0" tIns="0" rIns="0" bIns="0" rtlCol="0"/>
          <a:lstStyle/>
          <a:p/>
        </p:txBody>
      </p:sp>
      <p:sp>
        <p:nvSpPr>
          <p:cNvPr id="13" name="object 13" descr=""/>
          <p:cNvSpPr txBox="1"/>
          <p:nvPr/>
        </p:nvSpPr>
        <p:spPr>
          <a:xfrm>
            <a:off x="496316" y="2329637"/>
            <a:ext cx="7943850" cy="1479550"/>
          </a:xfrm>
          <a:prstGeom prst="rect">
            <a:avLst/>
          </a:prstGeom>
        </p:spPr>
        <p:txBody>
          <a:bodyPr wrap="square" lIns="0" tIns="13335" rIns="0" bIns="0" rtlCol="0" vert="horz">
            <a:spAutoFit/>
          </a:bodyPr>
          <a:lstStyle/>
          <a:p>
            <a:pPr marL="12700">
              <a:lnSpc>
                <a:spcPct val="100000"/>
              </a:lnSpc>
              <a:spcBef>
                <a:spcPts val="105"/>
              </a:spcBef>
            </a:pPr>
            <a:r>
              <a:rPr dirty="0" sz="2000" spc="-5" b="1">
                <a:latin typeface="ＭＳ Ｐゴシック"/>
                <a:cs typeface="ＭＳ Ｐゴシック"/>
              </a:rPr>
              <a:t>①調べたいタンパク質の名前や、</a:t>
            </a:r>
            <a:endParaRPr sz="2000">
              <a:latin typeface="ＭＳ Ｐゴシック"/>
              <a:cs typeface="ＭＳ Ｐゴシック"/>
            </a:endParaRPr>
          </a:p>
          <a:p>
            <a:pPr marL="12700">
              <a:lnSpc>
                <a:spcPct val="100000"/>
              </a:lnSpc>
              <a:spcBef>
                <a:spcPts val="5"/>
              </a:spcBef>
            </a:pPr>
            <a:r>
              <a:rPr dirty="0" sz="2000" spc="-30" b="1">
                <a:latin typeface="ＭＳ Ｐゴシック"/>
                <a:cs typeface="ＭＳ Ｐゴシック"/>
              </a:rPr>
              <a:t>どの生物のタンパク質なのか、</a:t>
            </a:r>
            <a:endParaRPr sz="2000">
              <a:latin typeface="ＭＳ Ｐゴシック"/>
              <a:cs typeface="ＭＳ Ｐゴシック"/>
            </a:endParaRPr>
          </a:p>
          <a:p>
            <a:pPr marL="12700">
              <a:lnSpc>
                <a:spcPts val="2120"/>
              </a:lnSpc>
            </a:pPr>
            <a:r>
              <a:rPr dirty="0" sz="2000" spc="-20" b="1">
                <a:latin typeface="ＭＳ Ｐゴシック"/>
                <a:cs typeface="ＭＳ Ｐゴシック"/>
              </a:rPr>
              <a:t>といった情報を入力して、</a:t>
            </a:r>
            <a:r>
              <a:rPr dirty="0" sz="2000" spc="-10" b="1">
                <a:latin typeface="Arial"/>
                <a:cs typeface="Arial"/>
              </a:rPr>
              <a:t>Search</a:t>
            </a:r>
            <a:endParaRPr sz="2000">
              <a:latin typeface="Arial"/>
              <a:cs typeface="Arial"/>
            </a:endParaRPr>
          </a:p>
          <a:p>
            <a:pPr marL="4671695">
              <a:lnSpc>
                <a:spcPts val="2120"/>
              </a:lnSpc>
            </a:pPr>
            <a:r>
              <a:rPr dirty="0" sz="2000" spc="-20" b="1">
                <a:latin typeface="ＭＳ Ｐゴシック"/>
                <a:cs typeface="ＭＳ Ｐゴシック"/>
              </a:rPr>
              <a:t>③個別の結果のページに移動</a:t>
            </a:r>
            <a:endParaRPr sz="2000">
              <a:latin typeface="ＭＳ Ｐゴシック"/>
              <a:cs typeface="ＭＳ Ｐゴシック"/>
            </a:endParaRPr>
          </a:p>
          <a:p>
            <a:pPr marL="4671695">
              <a:lnSpc>
                <a:spcPct val="100000"/>
              </a:lnSpc>
            </a:pPr>
            <a:r>
              <a:rPr dirty="0" sz="2000" b="1">
                <a:latin typeface="ＭＳ Ｐゴシック"/>
                <a:cs typeface="ＭＳ Ｐゴシック"/>
              </a:rPr>
              <a:t>したら、</a:t>
            </a:r>
            <a:r>
              <a:rPr dirty="0" sz="2000" spc="-70" b="1">
                <a:latin typeface="Arial"/>
                <a:cs typeface="Arial"/>
              </a:rPr>
              <a:t>FASTA</a:t>
            </a:r>
            <a:r>
              <a:rPr dirty="0" sz="2000" spc="-20" b="1">
                <a:latin typeface="ＭＳ Ｐゴシック"/>
                <a:cs typeface="ＭＳ Ｐゴシック"/>
              </a:rPr>
              <a:t>をクリック</a:t>
            </a:r>
            <a:endParaRPr sz="2000">
              <a:latin typeface="ＭＳ Ｐゴシック"/>
              <a:cs typeface="ＭＳ Ｐゴシック"/>
            </a:endParaRPr>
          </a:p>
        </p:txBody>
      </p:sp>
      <p:grpSp>
        <p:nvGrpSpPr>
          <p:cNvPr id="14" name="object 14" descr=""/>
          <p:cNvGrpSpPr/>
          <p:nvPr/>
        </p:nvGrpSpPr>
        <p:grpSpPr>
          <a:xfrm>
            <a:off x="4854321" y="3788664"/>
            <a:ext cx="2896870" cy="2098675"/>
            <a:chOff x="4854321" y="3788664"/>
            <a:chExt cx="2896870" cy="2098675"/>
          </a:xfrm>
        </p:grpSpPr>
        <p:sp>
          <p:nvSpPr>
            <p:cNvPr id="15" name="object 15" descr=""/>
            <p:cNvSpPr/>
            <p:nvPr/>
          </p:nvSpPr>
          <p:spPr>
            <a:xfrm>
              <a:off x="6348222" y="3788664"/>
              <a:ext cx="190500" cy="408305"/>
            </a:xfrm>
            <a:custGeom>
              <a:avLst/>
              <a:gdLst/>
              <a:ahLst/>
              <a:cxnLst/>
              <a:rect l="l" t="t" r="r" b="b"/>
              <a:pathLst>
                <a:path w="190500" h="408304">
                  <a:moveTo>
                    <a:pt x="63500" y="217550"/>
                  </a:moveTo>
                  <a:lnTo>
                    <a:pt x="0" y="217550"/>
                  </a:lnTo>
                  <a:lnTo>
                    <a:pt x="95250" y="408050"/>
                  </a:lnTo>
                  <a:lnTo>
                    <a:pt x="174625" y="249300"/>
                  </a:lnTo>
                  <a:lnTo>
                    <a:pt x="63500" y="249300"/>
                  </a:lnTo>
                  <a:lnTo>
                    <a:pt x="63500" y="217550"/>
                  </a:lnTo>
                  <a:close/>
                </a:path>
                <a:path w="190500" h="408304">
                  <a:moveTo>
                    <a:pt x="127000" y="0"/>
                  </a:moveTo>
                  <a:lnTo>
                    <a:pt x="63500" y="0"/>
                  </a:lnTo>
                  <a:lnTo>
                    <a:pt x="63500" y="249300"/>
                  </a:lnTo>
                  <a:lnTo>
                    <a:pt x="127000" y="249300"/>
                  </a:lnTo>
                  <a:lnTo>
                    <a:pt x="127000" y="0"/>
                  </a:lnTo>
                  <a:close/>
                </a:path>
                <a:path w="190500" h="408304">
                  <a:moveTo>
                    <a:pt x="190500" y="217550"/>
                  </a:moveTo>
                  <a:lnTo>
                    <a:pt x="127000" y="217550"/>
                  </a:lnTo>
                  <a:lnTo>
                    <a:pt x="127000" y="249300"/>
                  </a:lnTo>
                  <a:lnTo>
                    <a:pt x="174625" y="249300"/>
                  </a:lnTo>
                  <a:lnTo>
                    <a:pt x="190500" y="217550"/>
                  </a:lnTo>
                  <a:close/>
                </a:path>
              </a:pathLst>
            </a:custGeom>
            <a:solidFill>
              <a:srgbClr val="FF0000"/>
            </a:solidFill>
          </p:spPr>
          <p:txBody>
            <a:bodyPr wrap="square" lIns="0" tIns="0" rIns="0" bIns="0" rtlCol="0"/>
            <a:lstStyle/>
            <a:p/>
          </p:txBody>
        </p:sp>
        <p:sp>
          <p:nvSpPr>
            <p:cNvPr id="16" name="object 16" descr=""/>
            <p:cNvSpPr/>
            <p:nvPr/>
          </p:nvSpPr>
          <p:spPr>
            <a:xfrm>
              <a:off x="4863846" y="4941570"/>
              <a:ext cx="2877820" cy="935990"/>
            </a:xfrm>
            <a:custGeom>
              <a:avLst/>
              <a:gdLst/>
              <a:ahLst/>
              <a:cxnLst/>
              <a:rect l="l" t="t" r="r" b="b"/>
              <a:pathLst>
                <a:path w="2877820" h="935989">
                  <a:moveTo>
                    <a:pt x="0" y="155955"/>
                  </a:moveTo>
                  <a:lnTo>
                    <a:pt x="7953" y="106671"/>
                  </a:lnTo>
                  <a:lnTo>
                    <a:pt x="30097" y="63861"/>
                  </a:lnTo>
                  <a:lnTo>
                    <a:pt x="63861" y="30097"/>
                  </a:lnTo>
                  <a:lnTo>
                    <a:pt x="106671" y="7953"/>
                  </a:lnTo>
                  <a:lnTo>
                    <a:pt x="155955" y="0"/>
                  </a:lnTo>
                  <a:lnTo>
                    <a:pt x="2721355" y="0"/>
                  </a:lnTo>
                  <a:lnTo>
                    <a:pt x="2770640" y="7953"/>
                  </a:lnTo>
                  <a:lnTo>
                    <a:pt x="2813450" y="30097"/>
                  </a:lnTo>
                  <a:lnTo>
                    <a:pt x="2847214" y="63861"/>
                  </a:lnTo>
                  <a:lnTo>
                    <a:pt x="2869358" y="106671"/>
                  </a:lnTo>
                  <a:lnTo>
                    <a:pt x="2877311" y="155955"/>
                  </a:lnTo>
                  <a:lnTo>
                    <a:pt x="2877311" y="779779"/>
                  </a:lnTo>
                  <a:lnTo>
                    <a:pt x="2869358" y="829073"/>
                  </a:lnTo>
                  <a:lnTo>
                    <a:pt x="2847214" y="871885"/>
                  </a:lnTo>
                  <a:lnTo>
                    <a:pt x="2813450" y="905645"/>
                  </a:lnTo>
                  <a:lnTo>
                    <a:pt x="2770640" y="927785"/>
                  </a:lnTo>
                  <a:lnTo>
                    <a:pt x="2721355" y="935735"/>
                  </a:lnTo>
                  <a:lnTo>
                    <a:pt x="155955" y="935735"/>
                  </a:lnTo>
                  <a:lnTo>
                    <a:pt x="106671" y="927785"/>
                  </a:lnTo>
                  <a:lnTo>
                    <a:pt x="63861" y="905645"/>
                  </a:lnTo>
                  <a:lnTo>
                    <a:pt x="30097" y="871885"/>
                  </a:lnTo>
                  <a:lnTo>
                    <a:pt x="7953" y="829073"/>
                  </a:lnTo>
                  <a:lnTo>
                    <a:pt x="0" y="779779"/>
                  </a:lnTo>
                  <a:lnTo>
                    <a:pt x="0" y="155955"/>
                  </a:lnTo>
                  <a:close/>
                </a:path>
              </a:pathLst>
            </a:custGeom>
            <a:ln w="19049">
              <a:solidFill>
                <a:srgbClr val="FF0000"/>
              </a:solidFill>
            </a:ln>
          </p:spPr>
          <p:txBody>
            <a:bodyPr wrap="square" lIns="0" tIns="0" rIns="0" bIns="0" rtlCol="0"/>
            <a:lstStyle/>
            <a:p/>
          </p:txBody>
        </p:sp>
      </p:grpSp>
      <p:sp>
        <p:nvSpPr>
          <p:cNvPr id="17" name="object 17" descr=""/>
          <p:cNvSpPr txBox="1"/>
          <p:nvPr/>
        </p:nvSpPr>
        <p:spPr>
          <a:xfrm>
            <a:off x="5155819" y="5944615"/>
            <a:ext cx="3323590" cy="330835"/>
          </a:xfrm>
          <a:prstGeom prst="rect">
            <a:avLst/>
          </a:prstGeom>
        </p:spPr>
        <p:txBody>
          <a:bodyPr wrap="square" lIns="0" tIns="12700" rIns="0" bIns="0" rtlCol="0" vert="horz">
            <a:spAutoFit/>
          </a:bodyPr>
          <a:lstStyle/>
          <a:p>
            <a:pPr marL="12700">
              <a:lnSpc>
                <a:spcPct val="100000"/>
              </a:lnSpc>
              <a:spcBef>
                <a:spcPts val="100"/>
              </a:spcBef>
            </a:pPr>
            <a:r>
              <a:rPr dirty="0" sz="2000" spc="-25" b="1">
                <a:latin typeface="ＭＳ Ｐゴシック"/>
                <a:cs typeface="ＭＳ Ｐゴシック"/>
              </a:rPr>
              <a:t>④表示されているタンパク質の</a:t>
            </a:r>
            <a:endParaRPr sz="2000">
              <a:latin typeface="ＭＳ Ｐゴシック"/>
              <a:cs typeface="ＭＳ Ｐゴシック"/>
            </a:endParaRPr>
          </a:p>
        </p:txBody>
      </p:sp>
      <p:sp>
        <p:nvSpPr>
          <p:cNvPr id="18" name="object 18" descr=""/>
          <p:cNvSpPr txBox="1"/>
          <p:nvPr/>
        </p:nvSpPr>
        <p:spPr>
          <a:xfrm>
            <a:off x="5155819" y="6249415"/>
            <a:ext cx="2727960" cy="330835"/>
          </a:xfrm>
          <a:prstGeom prst="rect">
            <a:avLst/>
          </a:prstGeom>
        </p:spPr>
        <p:txBody>
          <a:bodyPr wrap="square" lIns="0" tIns="12700" rIns="0" bIns="0" rtlCol="0" vert="horz">
            <a:spAutoFit/>
          </a:bodyPr>
          <a:lstStyle/>
          <a:p>
            <a:pPr marL="12700">
              <a:lnSpc>
                <a:spcPct val="100000"/>
              </a:lnSpc>
              <a:spcBef>
                <a:spcPts val="100"/>
              </a:spcBef>
            </a:pPr>
            <a:r>
              <a:rPr dirty="0" sz="2000" spc="-25" b="1">
                <a:latin typeface="ＭＳ Ｐゴシック"/>
                <a:cs typeface="ＭＳ Ｐゴシック"/>
              </a:rPr>
              <a:t>アミノ酸配列をコピーする</a:t>
            </a:r>
            <a:endParaRPr sz="2000">
              <a:latin typeface="ＭＳ Ｐゴシック"/>
              <a:cs typeface="ＭＳ Ｐゴシック"/>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22</a:t>
            </a:r>
            <a:endParaRPr sz="1200">
              <a:latin typeface="Calibri"/>
              <a:cs typeface="Calibri"/>
            </a:endParaRPr>
          </a:p>
        </p:txBody>
      </p:sp>
      <p:sp>
        <p:nvSpPr>
          <p:cNvPr id="3" name="object 3"/>
          <p:cNvSpPr txBox="1">
            <a:spLocks noGrp="1"/>
          </p:cNvSpPr>
          <p:nvPr>
            <p:ph type="title"/>
          </p:nvPr>
        </p:nvSpPr>
        <p:spPr>
          <a:xfrm>
            <a:off x="1100734" y="253110"/>
            <a:ext cx="6939915" cy="574040"/>
          </a:xfrm>
          <a:prstGeom prst="rect"/>
        </p:spPr>
        <p:txBody>
          <a:bodyPr wrap="square" lIns="0" tIns="12700" rIns="0" bIns="0" rtlCol="0" vert="horz">
            <a:spAutoFit/>
          </a:bodyPr>
          <a:lstStyle/>
          <a:p>
            <a:pPr marL="12700">
              <a:lnSpc>
                <a:spcPct val="100000"/>
              </a:lnSpc>
              <a:spcBef>
                <a:spcPts val="100"/>
              </a:spcBef>
            </a:pPr>
            <a:r>
              <a:rPr dirty="0" spc="-15"/>
              <a:t>配列を入力したら、あとは実行するだけ</a:t>
            </a:r>
          </a:p>
        </p:txBody>
      </p:sp>
      <p:grpSp>
        <p:nvGrpSpPr>
          <p:cNvPr id="4" name="object 4" descr=""/>
          <p:cNvGrpSpPr/>
          <p:nvPr/>
        </p:nvGrpSpPr>
        <p:grpSpPr>
          <a:xfrm>
            <a:off x="477012" y="1972182"/>
            <a:ext cx="8266430" cy="3328670"/>
            <a:chOff x="477012" y="1972182"/>
            <a:chExt cx="8266430" cy="3328670"/>
          </a:xfrm>
        </p:grpSpPr>
        <p:pic>
          <p:nvPicPr>
            <p:cNvPr id="5" name="object 5" descr=""/>
            <p:cNvPicPr/>
            <p:nvPr/>
          </p:nvPicPr>
          <p:blipFill>
            <a:blip r:embed="rId2" cstate="print"/>
            <a:stretch>
              <a:fillRect/>
            </a:stretch>
          </p:blipFill>
          <p:spPr>
            <a:xfrm>
              <a:off x="477012" y="2781299"/>
              <a:ext cx="8266176" cy="2519172"/>
            </a:xfrm>
            <a:prstGeom prst="rect">
              <a:avLst/>
            </a:prstGeom>
          </p:spPr>
        </p:pic>
        <p:sp>
          <p:nvSpPr>
            <p:cNvPr id="6" name="object 6" descr=""/>
            <p:cNvSpPr/>
            <p:nvPr/>
          </p:nvSpPr>
          <p:spPr>
            <a:xfrm>
              <a:off x="4140708" y="1972182"/>
              <a:ext cx="891540" cy="1420495"/>
            </a:xfrm>
            <a:custGeom>
              <a:avLst/>
              <a:gdLst/>
              <a:ahLst/>
              <a:cxnLst/>
              <a:rect l="l" t="t" r="r" b="b"/>
              <a:pathLst>
                <a:path w="891539" h="1420495">
                  <a:moveTo>
                    <a:pt x="18795" y="1208404"/>
                  </a:moveTo>
                  <a:lnTo>
                    <a:pt x="0" y="1420494"/>
                  </a:lnTo>
                  <a:lnTo>
                    <a:pt x="180975" y="1308227"/>
                  </a:lnTo>
                  <a:lnTo>
                    <a:pt x="170864" y="1302003"/>
                  </a:lnTo>
                  <a:lnTo>
                    <a:pt x="110236" y="1302003"/>
                  </a:lnTo>
                  <a:lnTo>
                    <a:pt x="56133" y="1268729"/>
                  </a:lnTo>
                  <a:lnTo>
                    <a:pt x="72803" y="1241647"/>
                  </a:lnTo>
                  <a:lnTo>
                    <a:pt x="18795" y="1208404"/>
                  </a:lnTo>
                  <a:close/>
                </a:path>
                <a:path w="891539" h="1420495">
                  <a:moveTo>
                    <a:pt x="72803" y="1241647"/>
                  </a:moveTo>
                  <a:lnTo>
                    <a:pt x="56133" y="1268729"/>
                  </a:lnTo>
                  <a:lnTo>
                    <a:pt x="110236" y="1302003"/>
                  </a:lnTo>
                  <a:lnTo>
                    <a:pt x="126894" y="1274940"/>
                  </a:lnTo>
                  <a:lnTo>
                    <a:pt x="72803" y="1241647"/>
                  </a:lnTo>
                  <a:close/>
                </a:path>
                <a:path w="891539" h="1420495">
                  <a:moveTo>
                    <a:pt x="126894" y="1274940"/>
                  </a:moveTo>
                  <a:lnTo>
                    <a:pt x="110236" y="1302003"/>
                  </a:lnTo>
                  <a:lnTo>
                    <a:pt x="170864" y="1302003"/>
                  </a:lnTo>
                  <a:lnTo>
                    <a:pt x="126894" y="1274940"/>
                  </a:lnTo>
                  <a:close/>
                </a:path>
                <a:path w="891539" h="1420495">
                  <a:moveTo>
                    <a:pt x="837056" y="0"/>
                  </a:moveTo>
                  <a:lnTo>
                    <a:pt x="72803" y="1241647"/>
                  </a:lnTo>
                  <a:lnTo>
                    <a:pt x="126894" y="1274940"/>
                  </a:lnTo>
                  <a:lnTo>
                    <a:pt x="891158" y="33274"/>
                  </a:lnTo>
                  <a:lnTo>
                    <a:pt x="837056" y="0"/>
                  </a:lnTo>
                  <a:close/>
                </a:path>
              </a:pathLst>
            </a:custGeom>
            <a:solidFill>
              <a:srgbClr val="497DBA"/>
            </a:solidFill>
          </p:spPr>
          <p:txBody>
            <a:bodyPr wrap="square" lIns="0" tIns="0" rIns="0" bIns="0" rtlCol="0"/>
            <a:lstStyle/>
            <a:p/>
          </p:txBody>
        </p:sp>
      </p:grpSp>
      <p:sp>
        <p:nvSpPr>
          <p:cNvPr id="7" name="object 7" descr=""/>
          <p:cNvSpPr txBox="1"/>
          <p:nvPr/>
        </p:nvSpPr>
        <p:spPr>
          <a:xfrm>
            <a:off x="618540" y="793496"/>
            <a:ext cx="7648575" cy="112331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ＭＳ Ｐゴシック"/>
                <a:cs typeface="ＭＳ Ｐゴシック"/>
              </a:rPr>
              <a:t>２ページ前</a:t>
            </a:r>
            <a:r>
              <a:rPr dirty="0" sz="2400" spc="-10" b="1">
                <a:latin typeface="ＭＳ Ｐゴシック"/>
                <a:cs typeface="ＭＳ Ｐゴシック"/>
              </a:rPr>
              <a:t>（</a:t>
            </a:r>
            <a:r>
              <a:rPr dirty="0" sz="2400" spc="-20" b="1">
                <a:latin typeface="ＭＳ Ｐゴシック"/>
                <a:cs typeface="ＭＳ Ｐゴシック"/>
              </a:rPr>
              <a:t>この資料の</a:t>
            </a:r>
            <a:r>
              <a:rPr dirty="0" sz="2400" spc="-15" b="1">
                <a:latin typeface="Arial"/>
                <a:cs typeface="Arial"/>
              </a:rPr>
              <a:t>20P</a:t>
            </a:r>
            <a:r>
              <a:rPr dirty="0" sz="2400" spc="-15" b="1">
                <a:latin typeface="ＭＳ Ｐゴシック"/>
                <a:cs typeface="ＭＳ Ｐゴシック"/>
              </a:rPr>
              <a:t>）</a:t>
            </a:r>
            <a:r>
              <a:rPr dirty="0" sz="2400" spc="-30" b="1">
                <a:latin typeface="ＭＳ Ｐゴシック"/>
                <a:cs typeface="ＭＳ Ｐゴシック"/>
              </a:rPr>
              <a:t>のように配列を入力したら、</a:t>
            </a:r>
            <a:endParaRPr sz="2400">
              <a:latin typeface="ＭＳ Ｐゴシック"/>
              <a:cs typeface="ＭＳ Ｐゴシック"/>
            </a:endParaRPr>
          </a:p>
          <a:p>
            <a:pPr marL="12700" marR="5080">
              <a:lnSpc>
                <a:spcPct val="100000"/>
              </a:lnSpc>
            </a:pPr>
            <a:r>
              <a:rPr dirty="0" sz="2400" spc="-25" b="1">
                <a:latin typeface="ＭＳ Ｐゴシック"/>
                <a:cs typeface="ＭＳ Ｐゴシック"/>
              </a:rPr>
              <a:t>ヘッダから「ランタイム」</a:t>
            </a:r>
            <a:r>
              <a:rPr dirty="0" sz="2400" b="1">
                <a:latin typeface="Arial"/>
                <a:cs typeface="Arial"/>
              </a:rPr>
              <a:t>→</a:t>
            </a:r>
            <a:r>
              <a:rPr dirty="0" sz="2400" spc="-30" b="1">
                <a:latin typeface="ＭＳ Ｐゴシック"/>
                <a:cs typeface="ＭＳ Ｐゴシック"/>
              </a:rPr>
              <a:t>「すべてのセルを実行」をクリック。</a:t>
            </a:r>
            <a:r>
              <a:rPr dirty="0" sz="2400" spc="-25" b="1">
                <a:latin typeface="ＭＳ Ｐゴシック"/>
                <a:cs typeface="ＭＳ Ｐゴシック"/>
              </a:rPr>
              <a:t>警告が出るが、安全なので無視して実行すれば</a:t>
            </a:r>
            <a:r>
              <a:rPr dirty="0" sz="2400" spc="-25" b="1">
                <a:latin typeface="Arial"/>
                <a:cs typeface="Arial"/>
              </a:rPr>
              <a:t>OK</a:t>
            </a:r>
            <a:endParaRPr sz="2400">
              <a:latin typeface="Arial"/>
              <a:cs typeface="Arial"/>
            </a:endParaRPr>
          </a:p>
        </p:txBody>
      </p:sp>
      <p:sp>
        <p:nvSpPr>
          <p:cNvPr id="8" name="object 8" descr=""/>
          <p:cNvSpPr txBox="1"/>
          <p:nvPr/>
        </p:nvSpPr>
        <p:spPr>
          <a:xfrm>
            <a:off x="271678" y="5555386"/>
            <a:ext cx="8427720" cy="756920"/>
          </a:xfrm>
          <a:prstGeom prst="rect">
            <a:avLst/>
          </a:prstGeom>
        </p:spPr>
        <p:txBody>
          <a:bodyPr wrap="square" lIns="0" tIns="12700" rIns="0" bIns="0" rtlCol="0" vert="horz">
            <a:spAutoFit/>
          </a:bodyPr>
          <a:lstStyle/>
          <a:p>
            <a:pPr algn="ctr">
              <a:lnSpc>
                <a:spcPct val="100000"/>
              </a:lnSpc>
              <a:spcBef>
                <a:spcPts val="100"/>
              </a:spcBef>
            </a:pPr>
            <a:r>
              <a:rPr dirty="0" sz="2400" spc="-45">
                <a:solidFill>
                  <a:srgbClr val="1F2021"/>
                </a:solidFill>
                <a:latin typeface="ＭＳ Ｐゴシック"/>
                <a:cs typeface="ＭＳ Ｐゴシック"/>
              </a:rPr>
              <a:t>あとは勝手に構造予測まで全部勝手にやってくれる。</a:t>
            </a:r>
            <a:endParaRPr sz="2400">
              <a:latin typeface="ＭＳ Ｐゴシック"/>
              <a:cs typeface="ＭＳ Ｐゴシック"/>
            </a:endParaRPr>
          </a:p>
          <a:p>
            <a:pPr algn="ctr">
              <a:lnSpc>
                <a:spcPct val="100000"/>
              </a:lnSpc>
            </a:pPr>
            <a:r>
              <a:rPr dirty="0" sz="2400" spc="-35">
                <a:solidFill>
                  <a:srgbClr val="1F2021"/>
                </a:solidFill>
                <a:latin typeface="ＭＳ Ｐゴシック"/>
                <a:cs typeface="ＭＳ Ｐゴシック"/>
              </a:rPr>
              <a:t>タンパク質の長さによって違いますが</a:t>
            </a:r>
            <a:r>
              <a:rPr dirty="0" sz="2400">
                <a:solidFill>
                  <a:srgbClr val="1F2021"/>
                </a:solidFill>
                <a:latin typeface="ＭＳ Ｐゴシック"/>
                <a:cs typeface="ＭＳ Ｐゴシック"/>
              </a:rPr>
              <a:t>１～２</a:t>
            </a:r>
            <a:r>
              <a:rPr dirty="0" sz="2400" spc="-40">
                <a:solidFill>
                  <a:srgbClr val="1F2021"/>
                </a:solidFill>
                <a:latin typeface="ＭＳ Ｐゴシック"/>
                <a:cs typeface="ＭＳ Ｐゴシック"/>
              </a:rPr>
              <a:t>時間くらいかかるかも。</a:t>
            </a:r>
            <a:endParaRPr sz="2400">
              <a:latin typeface="ＭＳ Ｐゴシック"/>
              <a:cs typeface="ＭＳ Ｐゴシック"/>
            </a:endParaRPr>
          </a:p>
        </p:txBody>
      </p:sp>
      <p:sp>
        <p:nvSpPr>
          <p:cNvPr id="9" name="object 9" descr=""/>
          <p:cNvSpPr txBox="1"/>
          <p:nvPr/>
        </p:nvSpPr>
        <p:spPr>
          <a:xfrm>
            <a:off x="761187" y="6286906"/>
            <a:ext cx="7441565" cy="391160"/>
          </a:xfrm>
          <a:prstGeom prst="rect">
            <a:avLst/>
          </a:prstGeom>
        </p:spPr>
        <p:txBody>
          <a:bodyPr wrap="square" lIns="0" tIns="12700" rIns="0" bIns="0" rtlCol="0" vert="horz">
            <a:spAutoFit/>
          </a:bodyPr>
          <a:lstStyle/>
          <a:p>
            <a:pPr marL="12700">
              <a:lnSpc>
                <a:spcPct val="100000"/>
              </a:lnSpc>
              <a:spcBef>
                <a:spcPts val="100"/>
              </a:spcBef>
            </a:pPr>
            <a:r>
              <a:rPr dirty="0" sz="2400" spc="-30">
                <a:solidFill>
                  <a:srgbClr val="1F2021"/>
                </a:solidFill>
                <a:latin typeface="ＭＳ Ｐゴシック"/>
                <a:cs typeface="ＭＳ Ｐゴシック"/>
              </a:rPr>
              <a:t>アミノ酸</a:t>
            </a:r>
            <a:r>
              <a:rPr dirty="0" sz="2400" spc="-25">
                <a:solidFill>
                  <a:srgbClr val="1F2021"/>
                </a:solidFill>
                <a:latin typeface="Arial"/>
                <a:cs typeface="Arial"/>
              </a:rPr>
              <a:t>1000</a:t>
            </a:r>
            <a:r>
              <a:rPr dirty="0" sz="2400" spc="-40">
                <a:solidFill>
                  <a:srgbClr val="1F2021"/>
                </a:solidFill>
                <a:latin typeface="ＭＳ Ｐゴシック"/>
                <a:cs typeface="ＭＳ Ｐゴシック"/>
              </a:rPr>
              <a:t>個を超える配列だと勝手に落ちてしまうかも。</a:t>
            </a:r>
            <a:endParaRPr sz="2400">
              <a:latin typeface="ＭＳ Ｐゴシック"/>
              <a:cs typeface="ＭＳ Ｐゴシック"/>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9586" y="253110"/>
            <a:ext cx="7024370" cy="574040"/>
          </a:xfrm>
          <a:prstGeom prst="rect"/>
        </p:spPr>
        <p:txBody>
          <a:bodyPr wrap="square" lIns="0" tIns="12700" rIns="0" bIns="0" rtlCol="0" vert="horz">
            <a:spAutoFit/>
          </a:bodyPr>
          <a:lstStyle/>
          <a:p>
            <a:pPr marL="12700">
              <a:lnSpc>
                <a:spcPct val="100000"/>
              </a:lnSpc>
              <a:spcBef>
                <a:spcPts val="100"/>
              </a:spcBef>
            </a:pPr>
            <a:r>
              <a:rPr dirty="0" spc="-25"/>
              <a:t>すべて終わると自動でダウンロードされる</a:t>
            </a:r>
          </a:p>
        </p:txBody>
      </p:sp>
      <p:pic>
        <p:nvPicPr>
          <p:cNvPr id="3" name="object 3" descr=""/>
          <p:cNvPicPr/>
          <p:nvPr/>
        </p:nvPicPr>
        <p:blipFill>
          <a:blip r:embed="rId2" cstate="print"/>
          <a:stretch>
            <a:fillRect/>
          </a:stretch>
        </p:blipFill>
        <p:spPr>
          <a:xfrm>
            <a:off x="318919" y="3785151"/>
            <a:ext cx="4464873" cy="2661191"/>
          </a:xfrm>
          <a:prstGeom prst="rect">
            <a:avLst/>
          </a:prstGeom>
        </p:spPr>
      </p:pic>
      <p:sp>
        <p:nvSpPr>
          <p:cNvPr id="4" name="object 4" descr=""/>
          <p:cNvSpPr txBox="1"/>
          <p:nvPr/>
        </p:nvSpPr>
        <p:spPr>
          <a:xfrm>
            <a:off x="230530" y="874014"/>
            <a:ext cx="8865235" cy="5761990"/>
          </a:xfrm>
          <a:prstGeom prst="rect">
            <a:avLst/>
          </a:prstGeom>
        </p:spPr>
        <p:txBody>
          <a:bodyPr wrap="square" lIns="0" tIns="12700" rIns="0" bIns="0" rtlCol="0" vert="horz">
            <a:spAutoFit/>
          </a:bodyPr>
          <a:lstStyle/>
          <a:p>
            <a:pPr algn="ctr" marR="351790">
              <a:lnSpc>
                <a:spcPct val="100000"/>
              </a:lnSpc>
              <a:spcBef>
                <a:spcPts val="100"/>
              </a:spcBef>
            </a:pPr>
            <a:r>
              <a:rPr dirty="0" sz="2400">
                <a:solidFill>
                  <a:srgbClr val="1F2021"/>
                </a:solidFill>
                <a:latin typeface="ＭＳ Ｐゴシック"/>
                <a:cs typeface="ＭＳ Ｐゴシック"/>
              </a:rPr>
              <a:t>構造情報</a:t>
            </a:r>
            <a:r>
              <a:rPr dirty="0" sz="2400" spc="-20">
                <a:solidFill>
                  <a:srgbClr val="1F2021"/>
                </a:solidFill>
                <a:latin typeface="Arial"/>
                <a:cs typeface="Arial"/>
              </a:rPr>
              <a:t>(.pdb)</a:t>
            </a:r>
            <a:r>
              <a:rPr dirty="0" sz="2400" spc="-30">
                <a:solidFill>
                  <a:srgbClr val="1F2021"/>
                </a:solidFill>
                <a:latin typeface="ＭＳ Ｐゴシック"/>
                <a:cs typeface="ＭＳ Ｐゴシック"/>
              </a:rPr>
              <a:t>や、</a:t>
            </a:r>
            <a:r>
              <a:rPr dirty="0" sz="2400" spc="-60">
                <a:solidFill>
                  <a:srgbClr val="1F2021"/>
                </a:solidFill>
                <a:latin typeface="Arial"/>
                <a:cs typeface="Arial"/>
              </a:rPr>
              <a:t>PAE</a:t>
            </a:r>
            <a:r>
              <a:rPr dirty="0" sz="2400" spc="-60">
                <a:solidFill>
                  <a:srgbClr val="1F2021"/>
                </a:solidFill>
                <a:latin typeface="ＭＳ Ｐゴシック"/>
                <a:cs typeface="ＭＳ Ｐゴシック"/>
              </a:rPr>
              <a:t>（</a:t>
            </a:r>
            <a:r>
              <a:rPr dirty="0" sz="2400" spc="-35">
                <a:solidFill>
                  <a:srgbClr val="1F2021"/>
                </a:solidFill>
                <a:latin typeface="ＭＳ Ｐゴシック"/>
                <a:cs typeface="ＭＳ Ｐゴシック"/>
              </a:rPr>
              <a:t>構造予測の正確性</a:t>
            </a:r>
            <a:r>
              <a:rPr dirty="0" sz="2400" spc="-25">
                <a:solidFill>
                  <a:srgbClr val="1F2021"/>
                </a:solidFill>
                <a:latin typeface="ＭＳ Ｐゴシック"/>
                <a:cs typeface="ＭＳ Ｐゴシック"/>
              </a:rPr>
              <a:t>）</a:t>
            </a:r>
            <a:r>
              <a:rPr dirty="0" sz="2400" spc="-45">
                <a:solidFill>
                  <a:srgbClr val="1F2021"/>
                </a:solidFill>
                <a:latin typeface="ＭＳ Ｐゴシック"/>
                <a:cs typeface="ＭＳ Ｐゴシック"/>
              </a:rPr>
              <a:t>など、</a:t>
            </a:r>
            <a:endParaRPr sz="2400">
              <a:latin typeface="ＭＳ Ｐゴシック"/>
              <a:cs typeface="ＭＳ Ｐゴシック"/>
            </a:endParaRPr>
          </a:p>
          <a:p>
            <a:pPr algn="ctr" marR="353060">
              <a:lnSpc>
                <a:spcPct val="100000"/>
              </a:lnSpc>
            </a:pPr>
            <a:r>
              <a:rPr dirty="0" sz="2400" spc="-15">
                <a:solidFill>
                  <a:srgbClr val="1F2021"/>
                </a:solidFill>
                <a:latin typeface="ＭＳ Ｐゴシック"/>
                <a:cs typeface="ＭＳ Ｐゴシック"/>
              </a:rPr>
              <a:t>必要な情報はまとめて</a:t>
            </a:r>
            <a:r>
              <a:rPr dirty="0" sz="2400" spc="-10">
                <a:solidFill>
                  <a:srgbClr val="1F2021"/>
                </a:solidFill>
                <a:latin typeface="Arial"/>
                <a:cs typeface="Arial"/>
              </a:rPr>
              <a:t>.zip</a:t>
            </a:r>
            <a:r>
              <a:rPr dirty="0" sz="2400" spc="-40">
                <a:solidFill>
                  <a:srgbClr val="1F2021"/>
                </a:solidFill>
                <a:latin typeface="ＭＳ Ｐゴシック"/>
                <a:cs typeface="ＭＳ Ｐゴシック"/>
              </a:rPr>
              <a:t>ファイル形式でダウンロードされますが、</a:t>
            </a:r>
            <a:endParaRPr sz="2400">
              <a:latin typeface="ＭＳ Ｐゴシック"/>
              <a:cs typeface="ＭＳ Ｐゴシック"/>
            </a:endParaRPr>
          </a:p>
          <a:p>
            <a:pPr algn="ctr" marR="353060">
              <a:lnSpc>
                <a:spcPct val="100000"/>
              </a:lnSpc>
            </a:pPr>
            <a:r>
              <a:rPr dirty="0" sz="2400" spc="-40">
                <a:solidFill>
                  <a:srgbClr val="1F2021"/>
                </a:solidFill>
                <a:latin typeface="ＭＳ Ｐゴシック"/>
                <a:cs typeface="ＭＳ Ｐゴシック"/>
              </a:rPr>
              <a:t>ダウンロードされた構造を見るためには専用のソフト</a:t>
            </a:r>
            <a:endParaRPr sz="2400">
              <a:latin typeface="ＭＳ Ｐゴシック"/>
              <a:cs typeface="ＭＳ Ｐゴシック"/>
            </a:endParaRPr>
          </a:p>
          <a:p>
            <a:pPr algn="ctr" marR="356235">
              <a:lnSpc>
                <a:spcPct val="100000"/>
              </a:lnSpc>
            </a:pPr>
            <a:r>
              <a:rPr dirty="0" sz="2400" spc="-25">
                <a:solidFill>
                  <a:srgbClr val="1F2021"/>
                </a:solidFill>
                <a:latin typeface="ＭＳ Ｐゴシック"/>
                <a:cs typeface="ＭＳ Ｐゴシック"/>
              </a:rPr>
              <a:t>（</a:t>
            </a:r>
            <a:r>
              <a:rPr dirty="0" sz="2400" spc="-25">
                <a:solidFill>
                  <a:srgbClr val="1F2021"/>
                </a:solidFill>
                <a:latin typeface="Arial"/>
                <a:cs typeface="Arial"/>
              </a:rPr>
              <a:t>PyMol</a:t>
            </a:r>
            <a:r>
              <a:rPr dirty="0" sz="2400" spc="-25">
                <a:solidFill>
                  <a:srgbClr val="1F2021"/>
                </a:solidFill>
                <a:latin typeface="ＭＳ Ｐゴシック"/>
                <a:cs typeface="ＭＳ Ｐゴシック"/>
              </a:rPr>
              <a:t>、</a:t>
            </a:r>
            <a:r>
              <a:rPr dirty="0" sz="2400" spc="-25">
                <a:solidFill>
                  <a:srgbClr val="1F2021"/>
                </a:solidFill>
                <a:latin typeface="Arial"/>
                <a:cs typeface="Arial"/>
              </a:rPr>
              <a:t>ChimeraX</a:t>
            </a:r>
            <a:r>
              <a:rPr dirty="0" sz="2400" spc="-10">
                <a:solidFill>
                  <a:srgbClr val="1F2021"/>
                </a:solidFill>
                <a:latin typeface="ＭＳ Ｐゴシック"/>
                <a:cs typeface="ＭＳ Ｐゴシック"/>
              </a:rPr>
              <a:t>、無料）</a:t>
            </a:r>
            <a:r>
              <a:rPr dirty="0" sz="2400" spc="-40">
                <a:solidFill>
                  <a:srgbClr val="1F2021"/>
                </a:solidFill>
                <a:latin typeface="ＭＳ Ｐゴシック"/>
                <a:cs typeface="ＭＳ Ｐゴシック"/>
              </a:rPr>
              <a:t>が必要なので、ちょっと難しいです。</a:t>
            </a:r>
            <a:endParaRPr sz="2400">
              <a:latin typeface="ＭＳ Ｐゴシック"/>
              <a:cs typeface="ＭＳ Ｐゴシック"/>
            </a:endParaRPr>
          </a:p>
          <a:p>
            <a:pPr marL="34290" marR="387985" indent="213360">
              <a:lnSpc>
                <a:spcPct val="100000"/>
              </a:lnSpc>
              <a:spcBef>
                <a:spcPts val="985"/>
              </a:spcBef>
            </a:pPr>
            <a:r>
              <a:rPr dirty="0" sz="2400" spc="-35">
                <a:solidFill>
                  <a:srgbClr val="1F2021"/>
                </a:solidFill>
                <a:latin typeface="ＭＳ Ｐゴシック"/>
                <a:cs typeface="ＭＳ Ｐゴシック"/>
              </a:rPr>
              <a:t>しかし、ダウンロードしなくても、配列を入力したページの画面を少し下のスクロールすると、予測結果の構造が表示されています。</a:t>
            </a:r>
            <a:endParaRPr sz="2400">
              <a:latin typeface="ＭＳ Ｐゴシック"/>
              <a:cs typeface="ＭＳ Ｐゴシック"/>
            </a:endParaRPr>
          </a:p>
          <a:p>
            <a:pPr algn="ctr" marL="5152390" marR="500380">
              <a:lnSpc>
                <a:spcPct val="100000"/>
              </a:lnSpc>
              <a:spcBef>
                <a:spcPts val="1955"/>
              </a:spcBef>
            </a:pPr>
            <a:r>
              <a:rPr dirty="0" sz="2400" spc="-40">
                <a:solidFill>
                  <a:srgbClr val="1F2021"/>
                </a:solidFill>
                <a:latin typeface="ＭＳ Ｐゴシック"/>
                <a:cs typeface="ＭＳ Ｐゴシック"/>
              </a:rPr>
              <a:t>構造を左クリックで回転、右クリックで拡大・縮小、</a:t>
            </a:r>
            <a:endParaRPr sz="2400">
              <a:latin typeface="ＭＳ Ｐゴシック"/>
              <a:cs typeface="ＭＳ Ｐゴシック"/>
            </a:endParaRPr>
          </a:p>
          <a:p>
            <a:pPr algn="ctr" marL="4643120">
              <a:lnSpc>
                <a:spcPct val="100000"/>
              </a:lnSpc>
            </a:pPr>
            <a:r>
              <a:rPr dirty="0" sz="2400" spc="-40">
                <a:solidFill>
                  <a:srgbClr val="1F2021"/>
                </a:solidFill>
                <a:latin typeface="ＭＳ Ｐゴシック"/>
                <a:cs typeface="ＭＳ Ｐゴシック"/>
              </a:rPr>
              <a:t>センタークリックで移動ができる。</a:t>
            </a:r>
            <a:endParaRPr sz="2400">
              <a:latin typeface="ＭＳ Ｐゴシック"/>
              <a:cs typeface="ＭＳ Ｐゴシック"/>
            </a:endParaRPr>
          </a:p>
          <a:p>
            <a:pPr>
              <a:lnSpc>
                <a:spcPct val="100000"/>
              </a:lnSpc>
              <a:spcBef>
                <a:spcPts val="550"/>
              </a:spcBef>
            </a:pPr>
            <a:endParaRPr sz="2400">
              <a:latin typeface="ＭＳ Ｐゴシック"/>
              <a:cs typeface="ＭＳ Ｐゴシック"/>
            </a:endParaRPr>
          </a:p>
          <a:p>
            <a:pPr marL="4759960" marR="346075" indent="292100">
              <a:lnSpc>
                <a:spcPct val="100000"/>
              </a:lnSpc>
            </a:pPr>
            <a:r>
              <a:rPr dirty="0" sz="2400" spc="-25" b="1">
                <a:latin typeface="ＭＳ Ｐゴシック"/>
                <a:cs typeface="ＭＳ Ｐゴシック"/>
              </a:rPr>
              <a:t>青いところは構造予測が正</a:t>
            </a:r>
            <a:r>
              <a:rPr dirty="0" sz="2400" spc="-20" b="1">
                <a:latin typeface="ＭＳ Ｐゴシック"/>
                <a:cs typeface="ＭＳ Ｐゴシック"/>
              </a:rPr>
              <a:t>しいと考えられるところ、 赤や黄色は構造予測結果が誤っていると考えられるところ</a:t>
            </a:r>
            <a:endParaRPr sz="2400">
              <a:latin typeface="ＭＳ Ｐゴシック"/>
              <a:cs typeface="ＭＳ Ｐゴシック"/>
            </a:endParaRPr>
          </a:p>
          <a:p>
            <a:pPr algn="r" marR="493395">
              <a:lnSpc>
                <a:spcPts val="1115"/>
              </a:lnSpc>
            </a:pPr>
            <a:r>
              <a:rPr dirty="0" sz="1200" spc="-25">
                <a:solidFill>
                  <a:srgbClr val="888888"/>
                </a:solidFill>
                <a:latin typeface="Calibri"/>
                <a:cs typeface="Calibri"/>
              </a:rPr>
              <a:t>23</a:t>
            </a:r>
            <a:endParaRPr sz="12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24</a:t>
            </a:r>
            <a:endParaRPr sz="1200">
              <a:latin typeface="Calibri"/>
              <a:cs typeface="Calibri"/>
            </a:endParaRPr>
          </a:p>
        </p:txBody>
      </p:sp>
      <p:grpSp>
        <p:nvGrpSpPr>
          <p:cNvPr id="3" name="object 3"/>
          <p:cNvGrpSpPr/>
          <p:nvPr/>
        </p:nvGrpSpPr>
        <p:grpSpPr>
          <a:xfrm>
            <a:off x="60257" y="2640414"/>
            <a:ext cx="9008745" cy="1477010"/>
            <a:chOff x="60257" y="2640414"/>
            <a:chExt cx="9008745" cy="1477010"/>
          </a:xfrm>
        </p:grpSpPr>
        <p:pic>
          <p:nvPicPr>
            <p:cNvPr id="4" name="object 4"/>
            <p:cNvPicPr/>
            <p:nvPr/>
          </p:nvPicPr>
          <p:blipFill>
            <a:blip r:embed="rId2" cstate="print"/>
            <a:stretch>
              <a:fillRect/>
            </a:stretch>
          </p:blipFill>
          <p:spPr>
            <a:xfrm>
              <a:off x="60257" y="2640414"/>
              <a:ext cx="9008421" cy="1476925"/>
            </a:xfrm>
            <a:prstGeom prst="rect">
              <a:avLst/>
            </a:prstGeom>
          </p:spPr>
        </p:pic>
        <p:sp>
          <p:nvSpPr>
            <p:cNvPr id="5" name="object 5" descr=""/>
            <p:cNvSpPr/>
            <p:nvPr/>
          </p:nvSpPr>
          <p:spPr>
            <a:xfrm>
              <a:off x="340614" y="2803397"/>
              <a:ext cx="559435" cy="559435"/>
            </a:xfrm>
            <a:custGeom>
              <a:avLst/>
              <a:gdLst/>
              <a:ahLst/>
              <a:cxnLst/>
              <a:rect l="l" t="t" r="r" b="b"/>
              <a:pathLst>
                <a:path w="559435" h="559435">
                  <a:moveTo>
                    <a:pt x="0" y="559308"/>
                  </a:moveTo>
                  <a:lnTo>
                    <a:pt x="559308" y="559308"/>
                  </a:lnTo>
                  <a:lnTo>
                    <a:pt x="559308" y="0"/>
                  </a:lnTo>
                  <a:lnTo>
                    <a:pt x="0" y="0"/>
                  </a:lnTo>
                  <a:lnTo>
                    <a:pt x="0" y="559308"/>
                  </a:lnTo>
                  <a:close/>
                </a:path>
              </a:pathLst>
            </a:custGeom>
            <a:ln w="19050">
              <a:solidFill>
                <a:srgbClr val="38E438"/>
              </a:solidFill>
            </a:ln>
          </p:spPr>
          <p:txBody>
            <a:bodyPr wrap="square" lIns="0" tIns="0" rIns="0" bIns="0" rtlCol="0"/>
            <a:lstStyle/>
            <a:p/>
          </p:txBody>
        </p:sp>
        <p:sp>
          <p:nvSpPr>
            <p:cNvPr id="6" name="object 6" descr=""/>
            <p:cNvSpPr/>
            <p:nvPr/>
          </p:nvSpPr>
          <p:spPr>
            <a:xfrm>
              <a:off x="909065" y="3384041"/>
              <a:ext cx="559435" cy="559435"/>
            </a:xfrm>
            <a:custGeom>
              <a:avLst/>
              <a:gdLst/>
              <a:ahLst/>
              <a:cxnLst/>
              <a:rect l="l" t="t" r="r" b="b"/>
              <a:pathLst>
                <a:path w="559435" h="559435">
                  <a:moveTo>
                    <a:pt x="0" y="559308"/>
                  </a:moveTo>
                  <a:lnTo>
                    <a:pt x="559308" y="559308"/>
                  </a:lnTo>
                  <a:lnTo>
                    <a:pt x="559308" y="0"/>
                  </a:lnTo>
                  <a:lnTo>
                    <a:pt x="0" y="0"/>
                  </a:lnTo>
                  <a:lnTo>
                    <a:pt x="0" y="559308"/>
                  </a:lnTo>
                  <a:close/>
                </a:path>
              </a:pathLst>
            </a:custGeom>
            <a:ln w="19050">
              <a:solidFill>
                <a:srgbClr val="F79546"/>
              </a:solidFill>
            </a:ln>
          </p:spPr>
          <p:txBody>
            <a:bodyPr wrap="square" lIns="0" tIns="0" rIns="0" bIns="0" rtlCol="0"/>
            <a:lstStyle/>
            <a:p/>
          </p:txBody>
        </p:sp>
      </p:grpSp>
      <p:sp>
        <p:nvSpPr>
          <p:cNvPr id="7" name="object 7" descr=""/>
          <p:cNvSpPr txBox="1">
            <a:spLocks noGrp="1"/>
          </p:cNvSpPr>
          <p:nvPr>
            <p:ph type="body" idx="1"/>
          </p:nvPr>
        </p:nvSpPr>
        <p:spPr>
          <a:prstGeom prst="rect"/>
        </p:spPr>
        <p:txBody>
          <a:bodyPr wrap="square" lIns="0" tIns="12700" rIns="0" bIns="0" rtlCol="0" vert="horz">
            <a:spAutoFit/>
          </a:bodyPr>
          <a:lstStyle/>
          <a:p>
            <a:pPr algn="ctr" marL="8890" marR="5080">
              <a:lnSpc>
                <a:spcPct val="100000"/>
              </a:lnSpc>
              <a:spcBef>
                <a:spcPts val="100"/>
              </a:spcBef>
            </a:pPr>
            <a:r>
              <a:rPr dirty="0">
                <a:latin typeface="Arial"/>
                <a:cs typeface="Arial"/>
              </a:rPr>
              <a:t>AlphaFold </a:t>
            </a:r>
            <a:r>
              <a:rPr dirty="0" spc="-20">
                <a:latin typeface="Arial"/>
                <a:cs typeface="Arial"/>
              </a:rPr>
              <a:t>PDB</a:t>
            </a:r>
            <a:r>
              <a:rPr dirty="0" spc="-35"/>
              <a:t>と同様に、残基の位置関係の正確性を示す</a:t>
            </a:r>
            <a:r>
              <a:rPr dirty="0" spc="-50"/>
              <a:t> </a:t>
            </a:r>
            <a:r>
              <a:rPr dirty="0" spc="-75">
                <a:latin typeface="Arial"/>
                <a:cs typeface="Arial"/>
              </a:rPr>
              <a:t>PAE</a:t>
            </a:r>
            <a:r>
              <a:rPr dirty="0" spc="-45"/>
              <a:t>も表示されている。ただし、色合いが違う点に注意。</a:t>
            </a:r>
          </a:p>
          <a:p>
            <a:pPr algn="ctr">
              <a:lnSpc>
                <a:spcPct val="100000"/>
              </a:lnSpc>
            </a:pPr>
            <a:r>
              <a:rPr dirty="0" spc="-10"/>
              <a:t>また、初期設定では同じ構造を自動的に</a:t>
            </a:r>
            <a:r>
              <a:rPr dirty="0" spc="-20">
                <a:latin typeface="Arial"/>
                <a:cs typeface="Arial"/>
              </a:rPr>
              <a:t>5</a:t>
            </a:r>
            <a:r>
              <a:rPr dirty="0" spc="-40"/>
              <a:t>つ予測するので、</a:t>
            </a:r>
          </a:p>
          <a:p>
            <a:pPr algn="ctr">
              <a:lnSpc>
                <a:spcPct val="100000"/>
              </a:lnSpc>
            </a:pPr>
            <a:r>
              <a:rPr dirty="0" spc="-65">
                <a:latin typeface="Arial"/>
                <a:cs typeface="Arial"/>
              </a:rPr>
              <a:t>PAE</a:t>
            </a:r>
            <a:r>
              <a:rPr dirty="0" spc="-25"/>
              <a:t>も</a:t>
            </a:r>
            <a:r>
              <a:rPr dirty="0" spc="-25">
                <a:latin typeface="Arial"/>
                <a:cs typeface="Arial"/>
              </a:rPr>
              <a:t>5</a:t>
            </a:r>
            <a:r>
              <a:rPr dirty="0" spc="-40"/>
              <a:t>つ表示される。</a:t>
            </a:r>
          </a:p>
        </p:txBody>
      </p:sp>
      <p:pic>
        <p:nvPicPr>
          <p:cNvPr id="8" name="object 8" descr=""/>
          <p:cNvPicPr/>
          <p:nvPr/>
        </p:nvPicPr>
        <p:blipFill>
          <a:blip r:embed="rId3" cstate="print"/>
          <a:stretch>
            <a:fillRect/>
          </a:stretch>
        </p:blipFill>
        <p:spPr>
          <a:xfrm>
            <a:off x="396240" y="4335779"/>
            <a:ext cx="4680204" cy="2375916"/>
          </a:xfrm>
          <a:prstGeom prst="rect">
            <a:avLst/>
          </a:prstGeom>
        </p:spPr>
      </p:pic>
      <p:sp>
        <p:nvSpPr>
          <p:cNvPr id="9" name="object 9" descr=""/>
          <p:cNvSpPr txBox="1"/>
          <p:nvPr/>
        </p:nvSpPr>
        <p:spPr>
          <a:xfrm>
            <a:off x="5393563" y="4175252"/>
            <a:ext cx="3187065" cy="2220595"/>
          </a:xfrm>
          <a:prstGeom prst="rect">
            <a:avLst/>
          </a:prstGeom>
        </p:spPr>
        <p:txBody>
          <a:bodyPr wrap="square" lIns="0" tIns="12700" rIns="0" bIns="0" rtlCol="0" vert="horz">
            <a:spAutoFit/>
          </a:bodyPr>
          <a:lstStyle/>
          <a:p>
            <a:pPr algn="ctr" marL="12700" marR="5080">
              <a:lnSpc>
                <a:spcPct val="100000"/>
              </a:lnSpc>
              <a:spcBef>
                <a:spcPts val="100"/>
              </a:spcBef>
            </a:pPr>
            <a:r>
              <a:rPr dirty="0" sz="2400" spc="-35">
                <a:solidFill>
                  <a:srgbClr val="1F2021"/>
                </a:solidFill>
                <a:latin typeface="ＭＳ Ｐゴシック"/>
                <a:cs typeface="ＭＳ Ｐゴシック"/>
              </a:rPr>
              <a:t>この例だと緑のドメインと</a:t>
            </a:r>
            <a:r>
              <a:rPr dirty="0" sz="2400" spc="-40">
                <a:solidFill>
                  <a:srgbClr val="1F2021"/>
                </a:solidFill>
                <a:latin typeface="ＭＳ Ｐゴシック"/>
                <a:cs typeface="ＭＳ Ｐゴシック"/>
              </a:rPr>
              <a:t>オレンジのドメイン、</a:t>
            </a:r>
            <a:endParaRPr sz="2400">
              <a:latin typeface="ＭＳ Ｐゴシック"/>
              <a:cs typeface="ＭＳ Ｐゴシック"/>
            </a:endParaRPr>
          </a:p>
          <a:p>
            <a:pPr algn="ctr">
              <a:lnSpc>
                <a:spcPct val="100000"/>
              </a:lnSpc>
            </a:pPr>
            <a:r>
              <a:rPr dirty="0" sz="2400" spc="-15">
                <a:solidFill>
                  <a:srgbClr val="1F2021"/>
                </a:solidFill>
                <a:latin typeface="ＭＳ Ｐゴシック"/>
                <a:cs typeface="ＭＳ Ｐゴシック"/>
              </a:rPr>
              <a:t>それぞれのフォールドは</a:t>
            </a:r>
            <a:endParaRPr sz="2400">
              <a:latin typeface="ＭＳ Ｐゴシック"/>
              <a:cs typeface="ＭＳ Ｐゴシック"/>
            </a:endParaRPr>
          </a:p>
          <a:p>
            <a:pPr algn="ctr">
              <a:lnSpc>
                <a:spcPct val="100000"/>
              </a:lnSpc>
            </a:pPr>
            <a:r>
              <a:rPr dirty="0" sz="2400" spc="-45">
                <a:solidFill>
                  <a:srgbClr val="1F2021"/>
                </a:solidFill>
                <a:latin typeface="ＭＳ Ｐゴシック"/>
                <a:cs typeface="ＭＳ Ｐゴシック"/>
              </a:rPr>
              <a:t>正しそうだが、</a:t>
            </a:r>
            <a:endParaRPr sz="2400">
              <a:latin typeface="ＭＳ Ｐゴシック"/>
              <a:cs typeface="ＭＳ Ｐゴシック"/>
            </a:endParaRPr>
          </a:p>
          <a:p>
            <a:pPr algn="ctr" marL="236854" marR="231775">
              <a:lnSpc>
                <a:spcPct val="100000"/>
              </a:lnSpc>
            </a:pPr>
            <a:r>
              <a:rPr dirty="0" sz="2400" spc="-35">
                <a:solidFill>
                  <a:srgbClr val="1F2021"/>
                </a:solidFill>
                <a:latin typeface="ＭＳ Ｐゴシック"/>
                <a:cs typeface="ＭＳ Ｐゴシック"/>
              </a:rPr>
              <a:t>お互いの位置関係は</a:t>
            </a:r>
            <a:r>
              <a:rPr dirty="0" sz="2400" spc="-20">
                <a:solidFill>
                  <a:srgbClr val="1F2021"/>
                </a:solidFill>
                <a:latin typeface="ＭＳ Ｐゴシック"/>
                <a:cs typeface="ＭＳ Ｐゴシック"/>
              </a:rPr>
              <a:t>信頼できないので、</a:t>
            </a:r>
            <a:endParaRPr sz="2400">
              <a:latin typeface="ＭＳ Ｐゴシック"/>
              <a:cs typeface="ＭＳ Ｐゴシック"/>
            </a:endParaRPr>
          </a:p>
        </p:txBody>
      </p:sp>
      <p:sp>
        <p:nvSpPr>
          <p:cNvPr id="10" name="object 10" descr=""/>
          <p:cNvSpPr txBox="1"/>
          <p:nvPr/>
        </p:nvSpPr>
        <p:spPr>
          <a:xfrm>
            <a:off x="5799201" y="6370421"/>
            <a:ext cx="2373630" cy="391160"/>
          </a:xfrm>
          <a:prstGeom prst="rect">
            <a:avLst/>
          </a:prstGeom>
        </p:spPr>
        <p:txBody>
          <a:bodyPr wrap="square" lIns="0" tIns="12700" rIns="0" bIns="0" rtlCol="0" vert="horz">
            <a:spAutoFit/>
          </a:bodyPr>
          <a:lstStyle/>
          <a:p>
            <a:pPr marL="12700">
              <a:lnSpc>
                <a:spcPct val="100000"/>
              </a:lnSpc>
              <a:spcBef>
                <a:spcPts val="100"/>
              </a:spcBef>
            </a:pPr>
            <a:r>
              <a:rPr dirty="0" sz="2400" spc="-40">
                <a:solidFill>
                  <a:srgbClr val="1F2021"/>
                </a:solidFill>
                <a:latin typeface="ＭＳ Ｐゴシック"/>
                <a:cs typeface="ＭＳ Ｐゴシック"/>
              </a:rPr>
              <a:t>フラフラ動いてそう</a:t>
            </a:r>
            <a:endParaRPr sz="2400">
              <a:latin typeface="ＭＳ Ｐゴシック"/>
              <a:cs typeface="ＭＳ Ｐゴシック"/>
            </a:endParaRPr>
          </a:p>
        </p:txBody>
      </p:sp>
      <p:sp>
        <p:nvSpPr>
          <p:cNvPr id="11" name="object 11"/>
          <p:cNvSpPr txBox="1">
            <a:spLocks noGrp="1"/>
          </p:cNvSpPr>
          <p:nvPr>
            <p:ph type="title"/>
          </p:nvPr>
        </p:nvSpPr>
        <p:spPr>
          <a:prstGeom prst="rect"/>
        </p:spPr>
        <p:txBody>
          <a:bodyPr wrap="square" lIns="0" tIns="12700" rIns="0" bIns="0" rtlCol="0" vert="horz">
            <a:spAutoFit/>
          </a:bodyPr>
          <a:lstStyle/>
          <a:p>
            <a:pPr marL="494665">
              <a:lnSpc>
                <a:spcPct val="100000"/>
              </a:lnSpc>
              <a:spcBef>
                <a:spcPts val="100"/>
              </a:spcBef>
            </a:pPr>
            <a:r>
              <a:rPr dirty="0" spc="-10"/>
              <a:t>ここは難しければ飛ばしても</a:t>
            </a:r>
            <a:r>
              <a:rPr dirty="0" spc="-25"/>
              <a:t>OK！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9869" y="253110"/>
            <a:ext cx="5144135" cy="574040"/>
          </a:xfrm>
          <a:prstGeom prst="rect"/>
        </p:spPr>
        <p:txBody>
          <a:bodyPr wrap="square" lIns="0" tIns="12700" rIns="0" bIns="0" rtlCol="0" vert="horz">
            <a:spAutoFit/>
          </a:bodyPr>
          <a:lstStyle/>
          <a:p>
            <a:pPr marL="12700">
              <a:lnSpc>
                <a:spcPct val="100000"/>
              </a:lnSpc>
              <a:spcBef>
                <a:spcPts val="100"/>
              </a:spcBef>
            </a:pPr>
            <a:r>
              <a:rPr dirty="0" spc="-20"/>
              <a:t>AlphaFold2の使い方まとめ</a:t>
            </a:r>
          </a:p>
        </p:txBody>
      </p:sp>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25</a:t>
            </a:r>
            <a:endParaRPr sz="1200">
              <a:latin typeface="Calibri"/>
              <a:cs typeface="Calibri"/>
            </a:endParaRPr>
          </a:p>
        </p:txBody>
      </p:sp>
      <p:sp>
        <p:nvSpPr>
          <p:cNvPr id="4" name="object 4" descr=""/>
          <p:cNvSpPr txBox="1"/>
          <p:nvPr/>
        </p:nvSpPr>
        <p:spPr>
          <a:xfrm>
            <a:off x="1471041" y="3797553"/>
            <a:ext cx="6196965" cy="2795905"/>
          </a:xfrm>
          <a:prstGeom prst="rect">
            <a:avLst/>
          </a:prstGeom>
        </p:spPr>
        <p:txBody>
          <a:bodyPr wrap="square" lIns="0" tIns="12065" rIns="0" bIns="0" rtlCol="0" vert="horz">
            <a:spAutoFit/>
          </a:bodyPr>
          <a:lstStyle/>
          <a:p>
            <a:pPr algn="ctr" marL="476884" marR="441325">
              <a:lnSpc>
                <a:spcPct val="100000"/>
              </a:lnSpc>
              <a:spcBef>
                <a:spcPts val="95"/>
              </a:spcBef>
            </a:pPr>
            <a:r>
              <a:rPr dirty="0" sz="2800" spc="-40">
                <a:latin typeface="Meiryo UI"/>
                <a:cs typeface="Meiryo UI"/>
              </a:rPr>
              <a:t>データベースにないタンパク質の場合は自分でプログラムを走らせる</a:t>
            </a:r>
            <a:endParaRPr sz="2800">
              <a:latin typeface="Meiryo UI"/>
              <a:cs typeface="Meiryo UI"/>
            </a:endParaRPr>
          </a:p>
          <a:p>
            <a:pPr algn="ctr">
              <a:lnSpc>
                <a:spcPct val="100000"/>
              </a:lnSpc>
              <a:spcBef>
                <a:spcPts val="10"/>
              </a:spcBef>
            </a:pPr>
            <a:r>
              <a:rPr dirty="0" sz="2800" spc="-10">
                <a:solidFill>
                  <a:srgbClr val="1F2021"/>
                </a:solidFill>
                <a:latin typeface="Arial"/>
                <a:cs typeface="Arial"/>
              </a:rPr>
              <a:t>https://github.com/sokrypton/ColabFold</a:t>
            </a:r>
            <a:endParaRPr sz="2800">
              <a:latin typeface="Arial"/>
              <a:cs typeface="Arial"/>
            </a:endParaRPr>
          </a:p>
          <a:p>
            <a:pPr algn="ctr" marL="210820" marR="203200" indent="24130">
              <a:lnSpc>
                <a:spcPct val="101000"/>
              </a:lnSpc>
              <a:spcBef>
                <a:spcPts val="1550"/>
              </a:spcBef>
            </a:pPr>
            <a:r>
              <a:rPr dirty="0" sz="2800" spc="-45">
                <a:latin typeface="Meiryo UI"/>
                <a:cs typeface="Meiryo UI"/>
              </a:rPr>
              <a:t>タンパク質のアミノ酸配列は下記の</a:t>
            </a:r>
            <a:r>
              <a:rPr dirty="0" sz="2800" spc="700">
                <a:latin typeface="Meiryo UI"/>
                <a:cs typeface="Meiryo UI"/>
              </a:rPr>
              <a:t> </a:t>
            </a:r>
            <a:r>
              <a:rPr dirty="0" sz="2800" spc="-25">
                <a:latin typeface="Meiryo UI"/>
                <a:cs typeface="Meiryo UI"/>
              </a:rPr>
              <a:t>NCBI</a:t>
            </a:r>
            <a:r>
              <a:rPr dirty="0" sz="2800" spc="-45">
                <a:latin typeface="Meiryo UI"/>
                <a:cs typeface="Meiryo UI"/>
              </a:rPr>
              <a:t>データベースから持ってくる</a:t>
            </a:r>
            <a:r>
              <a:rPr dirty="0" sz="2800" spc="-50">
                <a:latin typeface="Meiryo UI"/>
                <a:cs typeface="Meiryo UI"/>
              </a:rPr>
              <a:t> </a:t>
            </a:r>
            <a:r>
              <a:rPr dirty="0" sz="2800" spc="-10">
                <a:solidFill>
                  <a:srgbClr val="1F2021"/>
                </a:solidFill>
                <a:latin typeface="Arial"/>
                <a:cs typeface="Arial"/>
              </a:rPr>
              <a:t>https</a:t>
            </a:r>
            <a:r>
              <a:rPr dirty="0" sz="2800" spc="-10">
                <a:solidFill>
                  <a:srgbClr val="1F2021"/>
                </a:solidFill>
                <a:latin typeface="Arial"/>
                <a:cs typeface="Arial"/>
                <a:hlinkClick r:id="rId2"/>
              </a:rPr>
              <a:t>://www.ncbi.nlm.nih.gov/protein/</a:t>
            </a:r>
            <a:endParaRPr sz="2800">
              <a:latin typeface="Arial"/>
              <a:cs typeface="Arial"/>
            </a:endParaRPr>
          </a:p>
        </p:txBody>
      </p:sp>
      <p:sp>
        <p:nvSpPr>
          <p:cNvPr id="5" name="object 5" descr=""/>
          <p:cNvSpPr/>
          <p:nvPr/>
        </p:nvSpPr>
        <p:spPr>
          <a:xfrm>
            <a:off x="0" y="3002279"/>
            <a:ext cx="9144000" cy="558165"/>
          </a:xfrm>
          <a:custGeom>
            <a:avLst/>
            <a:gdLst/>
            <a:ahLst/>
            <a:cxnLst/>
            <a:rect l="l" t="t" r="r" b="b"/>
            <a:pathLst>
              <a:path w="9144000" h="558164">
                <a:moveTo>
                  <a:pt x="9144000" y="0"/>
                </a:moveTo>
                <a:lnTo>
                  <a:pt x="0" y="0"/>
                </a:lnTo>
                <a:lnTo>
                  <a:pt x="0" y="557784"/>
                </a:lnTo>
                <a:lnTo>
                  <a:pt x="9144000" y="557784"/>
                </a:lnTo>
                <a:lnTo>
                  <a:pt x="9144000" y="0"/>
                </a:lnTo>
                <a:close/>
              </a:path>
            </a:pathLst>
          </a:custGeom>
          <a:solidFill>
            <a:srgbClr val="497DBA"/>
          </a:solidFill>
        </p:spPr>
        <p:txBody>
          <a:bodyPr wrap="square" lIns="0" tIns="0" rIns="0" bIns="0" rtlCol="0"/>
          <a:lstStyle/>
          <a:p/>
        </p:txBody>
      </p:sp>
      <p:sp>
        <p:nvSpPr>
          <p:cNvPr id="6" name="object 6" descr=""/>
          <p:cNvSpPr/>
          <p:nvPr/>
        </p:nvSpPr>
        <p:spPr>
          <a:xfrm>
            <a:off x="0" y="1175003"/>
            <a:ext cx="9144000" cy="952500"/>
          </a:xfrm>
          <a:custGeom>
            <a:avLst/>
            <a:gdLst/>
            <a:ahLst/>
            <a:cxnLst/>
            <a:rect l="l" t="t" r="r" b="b"/>
            <a:pathLst>
              <a:path w="9144000" h="952500">
                <a:moveTo>
                  <a:pt x="9144000" y="0"/>
                </a:moveTo>
                <a:lnTo>
                  <a:pt x="0" y="0"/>
                </a:lnTo>
                <a:lnTo>
                  <a:pt x="0" y="952500"/>
                </a:lnTo>
                <a:lnTo>
                  <a:pt x="9144000" y="952500"/>
                </a:lnTo>
                <a:lnTo>
                  <a:pt x="9144000" y="0"/>
                </a:lnTo>
                <a:close/>
              </a:path>
            </a:pathLst>
          </a:custGeom>
          <a:solidFill>
            <a:srgbClr val="497DBA"/>
          </a:solidFill>
        </p:spPr>
        <p:txBody>
          <a:bodyPr wrap="square" lIns="0" tIns="0" rIns="0" bIns="0" rtlCol="0"/>
          <a:lstStyle/>
          <a:p/>
        </p:txBody>
      </p:sp>
      <p:sp>
        <p:nvSpPr>
          <p:cNvPr id="7" name="object 7" descr=""/>
          <p:cNvSpPr txBox="1"/>
          <p:nvPr/>
        </p:nvSpPr>
        <p:spPr>
          <a:xfrm>
            <a:off x="330200" y="1202562"/>
            <a:ext cx="7257415" cy="2280285"/>
          </a:xfrm>
          <a:prstGeom prst="rect">
            <a:avLst/>
          </a:prstGeom>
        </p:spPr>
        <p:txBody>
          <a:bodyPr wrap="square" lIns="0" tIns="12065" rIns="0" bIns="0" rtlCol="0" vert="horz">
            <a:spAutoFit/>
          </a:bodyPr>
          <a:lstStyle/>
          <a:p>
            <a:pPr marL="488315" marR="5080" indent="-476250">
              <a:lnSpc>
                <a:spcPct val="100000"/>
              </a:lnSpc>
              <a:spcBef>
                <a:spcPts val="95"/>
              </a:spcBef>
            </a:pPr>
            <a:r>
              <a:rPr dirty="0" sz="2800" b="1">
                <a:solidFill>
                  <a:srgbClr val="FFFFFF"/>
                </a:solidFill>
                <a:latin typeface="ＭＳ Ｐゴシック"/>
                <a:cs typeface="ＭＳ Ｐゴシック"/>
              </a:rPr>
              <a:t>１．</a:t>
            </a:r>
            <a:r>
              <a:rPr dirty="0" sz="2800" b="1">
                <a:solidFill>
                  <a:srgbClr val="FFFFFF"/>
                </a:solidFill>
                <a:latin typeface="Arial"/>
                <a:cs typeface="Arial"/>
              </a:rPr>
              <a:t>AlphaFold</a:t>
            </a:r>
            <a:r>
              <a:rPr dirty="0" sz="2800" spc="-95" b="1">
                <a:solidFill>
                  <a:srgbClr val="FFFFFF"/>
                </a:solidFill>
                <a:latin typeface="Arial"/>
                <a:cs typeface="Arial"/>
              </a:rPr>
              <a:t> </a:t>
            </a:r>
            <a:r>
              <a:rPr dirty="0" sz="2800" b="1">
                <a:solidFill>
                  <a:srgbClr val="FFFFFF"/>
                </a:solidFill>
                <a:latin typeface="Arial"/>
                <a:cs typeface="Arial"/>
              </a:rPr>
              <a:t>Protein</a:t>
            </a:r>
            <a:r>
              <a:rPr dirty="0" sz="2800" spc="-114" b="1">
                <a:solidFill>
                  <a:srgbClr val="FFFFFF"/>
                </a:solidFill>
                <a:latin typeface="Arial"/>
                <a:cs typeface="Arial"/>
              </a:rPr>
              <a:t> </a:t>
            </a:r>
            <a:r>
              <a:rPr dirty="0" sz="2800" b="1">
                <a:solidFill>
                  <a:srgbClr val="FFFFFF"/>
                </a:solidFill>
                <a:latin typeface="Arial"/>
                <a:cs typeface="Arial"/>
              </a:rPr>
              <a:t>Structure</a:t>
            </a:r>
            <a:r>
              <a:rPr dirty="0" sz="2800" spc="-114" b="1">
                <a:solidFill>
                  <a:srgbClr val="FFFFFF"/>
                </a:solidFill>
                <a:latin typeface="Arial"/>
                <a:cs typeface="Arial"/>
              </a:rPr>
              <a:t> </a:t>
            </a:r>
            <a:r>
              <a:rPr dirty="0" sz="2800" spc="-10" b="1">
                <a:solidFill>
                  <a:srgbClr val="FFFFFF"/>
                </a:solidFill>
                <a:latin typeface="Arial"/>
                <a:cs typeface="Arial"/>
              </a:rPr>
              <a:t>Database </a:t>
            </a:r>
            <a:r>
              <a:rPr dirty="0" sz="2800" b="1">
                <a:solidFill>
                  <a:srgbClr val="FFFFFF"/>
                </a:solidFill>
                <a:latin typeface="Arial"/>
                <a:cs typeface="Arial"/>
              </a:rPr>
              <a:t>(AlphaFold</a:t>
            </a:r>
            <a:r>
              <a:rPr dirty="0" sz="2800" spc="-5" b="1">
                <a:solidFill>
                  <a:srgbClr val="FFFFFF"/>
                </a:solidFill>
                <a:latin typeface="Arial"/>
                <a:cs typeface="Arial"/>
              </a:rPr>
              <a:t> </a:t>
            </a:r>
            <a:r>
              <a:rPr dirty="0" sz="2800" spc="-25" b="1">
                <a:solidFill>
                  <a:srgbClr val="FFFFFF"/>
                </a:solidFill>
                <a:latin typeface="Arial"/>
                <a:cs typeface="Arial"/>
              </a:rPr>
              <a:t>PDB)</a:t>
            </a:r>
            <a:r>
              <a:rPr dirty="0" sz="2800" spc="-40" b="1">
                <a:solidFill>
                  <a:srgbClr val="FFFFFF"/>
                </a:solidFill>
                <a:latin typeface="ＭＳ Ｐゴシック"/>
                <a:cs typeface="ＭＳ Ｐゴシック"/>
              </a:rPr>
              <a:t>に掲載されたデータを見る</a:t>
            </a:r>
            <a:endParaRPr sz="2800">
              <a:latin typeface="ＭＳ Ｐゴシック"/>
              <a:cs typeface="ＭＳ Ｐゴシック"/>
            </a:endParaRPr>
          </a:p>
          <a:p>
            <a:pPr marL="2171065">
              <a:lnSpc>
                <a:spcPct val="100000"/>
              </a:lnSpc>
              <a:spcBef>
                <a:spcPts val="1600"/>
              </a:spcBef>
            </a:pPr>
            <a:r>
              <a:rPr dirty="0" sz="2800" spc="-10">
                <a:solidFill>
                  <a:srgbClr val="1F2021"/>
                </a:solidFill>
                <a:latin typeface="Arial"/>
                <a:cs typeface="Arial"/>
              </a:rPr>
              <a:t>https://alphafold.ebi.ac.uk/</a:t>
            </a:r>
            <a:endParaRPr sz="2800">
              <a:latin typeface="Arial"/>
              <a:cs typeface="Arial"/>
            </a:endParaRPr>
          </a:p>
          <a:p>
            <a:pPr marL="12700">
              <a:lnSpc>
                <a:spcPct val="100000"/>
              </a:lnSpc>
              <a:spcBef>
                <a:spcPts val="2715"/>
              </a:spcBef>
            </a:pPr>
            <a:r>
              <a:rPr dirty="0" sz="2800" spc="-25" b="1">
                <a:solidFill>
                  <a:srgbClr val="FFFFFF"/>
                </a:solidFill>
                <a:latin typeface="ＭＳ Ｐゴシック"/>
                <a:cs typeface="ＭＳ Ｐゴシック"/>
              </a:rPr>
              <a:t>２．自分で</a:t>
            </a:r>
            <a:r>
              <a:rPr dirty="0" sz="2800" spc="-20" b="1">
                <a:solidFill>
                  <a:srgbClr val="FFFFFF"/>
                </a:solidFill>
                <a:latin typeface="Arial"/>
                <a:cs typeface="Arial"/>
              </a:rPr>
              <a:t>AlphaFold2</a:t>
            </a:r>
            <a:r>
              <a:rPr dirty="0" sz="2800" spc="-30" b="1">
                <a:solidFill>
                  <a:srgbClr val="FFFFFF"/>
                </a:solidFill>
                <a:latin typeface="ＭＳ Ｐゴシック"/>
                <a:cs typeface="ＭＳ Ｐゴシック"/>
              </a:rPr>
              <a:t>を走らせる</a:t>
            </a:r>
            <a:endParaRPr sz="2800">
              <a:latin typeface="ＭＳ Ｐゴシック"/>
              <a:cs typeface="ＭＳ Ｐゴシック"/>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7985" y="253111"/>
            <a:ext cx="1746885" cy="696595"/>
          </a:xfrm>
          <a:prstGeom prst="rect"/>
        </p:spPr>
        <p:txBody>
          <a:bodyPr wrap="square" lIns="0" tIns="12700" rIns="0" bIns="0" rtlCol="0" vert="horz">
            <a:spAutoFit/>
          </a:bodyPr>
          <a:lstStyle/>
          <a:p>
            <a:pPr marL="12700">
              <a:lnSpc>
                <a:spcPct val="100000"/>
              </a:lnSpc>
              <a:spcBef>
                <a:spcPts val="100"/>
              </a:spcBef>
            </a:pPr>
            <a:r>
              <a:rPr dirty="0" sz="4400" spc="-20"/>
              <a:t>おわりに</a:t>
            </a:r>
            <a:endParaRPr sz="4400"/>
          </a:p>
        </p:txBody>
      </p:sp>
      <p:sp>
        <p:nvSpPr>
          <p:cNvPr id="3" name="object 3" descr=""/>
          <p:cNvSpPr txBox="1"/>
          <p:nvPr/>
        </p:nvSpPr>
        <p:spPr>
          <a:xfrm>
            <a:off x="8427211" y="6426809"/>
            <a:ext cx="180975"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888888"/>
                </a:solidFill>
                <a:latin typeface="Calibri"/>
                <a:cs typeface="Calibri"/>
              </a:rPr>
              <a:t>26</a:t>
            </a:r>
            <a:endParaRPr sz="1200">
              <a:latin typeface="Calibri"/>
              <a:cs typeface="Calibri"/>
            </a:endParaRPr>
          </a:p>
        </p:txBody>
      </p:sp>
      <p:sp>
        <p:nvSpPr>
          <p:cNvPr id="4" name="object 4" descr=""/>
          <p:cNvSpPr txBox="1"/>
          <p:nvPr/>
        </p:nvSpPr>
        <p:spPr>
          <a:xfrm>
            <a:off x="577087" y="1011682"/>
            <a:ext cx="7973059" cy="5524500"/>
          </a:xfrm>
          <a:prstGeom prst="rect">
            <a:avLst/>
          </a:prstGeom>
        </p:spPr>
        <p:txBody>
          <a:bodyPr wrap="square" lIns="0" tIns="12700" rIns="0" bIns="0" rtlCol="0" vert="horz">
            <a:spAutoFit/>
          </a:bodyPr>
          <a:lstStyle/>
          <a:p>
            <a:pPr marL="12700" marR="83185">
              <a:lnSpc>
                <a:spcPct val="100000"/>
              </a:lnSpc>
              <a:spcBef>
                <a:spcPts val="100"/>
              </a:spcBef>
            </a:pPr>
            <a:r>
              <a:rPr dirty="0" sz="2400" spc="-30">
                <a:latin typeface="Meiryo UI"/>
                <a:cs typeface="Meiryo UI"/>
              </a:rPr>
              <a:t>今回は、</a:t>
            </a:r>
            <a:r>
              <a:rPr dirty="0" sz="2400" spc="-20">
                <a:latin typeface="Meiryo UI"/>
                <a:cs typeface="Meiryo UI"/>
              </a:rPr>
              <a:t>AlphaFold2</a:t>
            </a:r>
            <a:r>
              <a:rPr dirty="0" sz="2400" spc="-35">
                <a:latin typeface="Meiryo UI"/>
                <a:cs typeface="Meiryo UI"/>
              </a:rPr>
              <a:t>を利用した構造予測方法について解説しま</a:t>
            </a:r>
            <a:r>
              <a:rPr dirty="0" sz="2400" spc="-40">
                <a:latin typeface="Meiryo UI"/>
                <a:cs typeface="Meiryo UI"/>
              </a:rPr>
              <a:t>した。</a:t>
            </a:r>
            <a:endParaRPr sz="2400">
              <a:latin typeface="Meiryo UI"/>
              <a:cs typeface="Meiryo UI"/>
            </a:endParaRPr>
          </a:p>
          <a:p>
            <a:pPr marL="12700" marR="5080">
              <a:lnSpc>
                <a:spcPct val="100000"/>
              </a:lnSpc>
              <a:spcBef>
                <a:spcPts val="1920"/>
              </a:spcBef>
            </a:pPr>
            <a:r>
              <a:rPr dirty="0" sz="2400" spc="-30">
                <a:latin typeface="Meiryo UI"/>
                <a:cs typeface="Meiryo UI"/>
              </a:rPr>
              <a:t>ここまで簡単に構造予測ができるようになると、今後構造研究は必</a:t>
            </a:r>
            <a:r>
              <a:rPr dirty="0" sz="2400" spc="-25">
                <a:latin typeface="Meiryo UI"/>
                <a:cs typeface="Meiryo UI"/>
              </a:rPr>
              <a:t>要なのか？と考える人もいると思います。しかし、実は予測結果はタンパク質が起こす化学反応について詳細な議論をするためには正確性が足りません。</a:t>
            </a:r>
            <a:endParaRPr sz="2400">
              <a:latin typeface="Meiryo UI"/>
              <a:cs typeface="Meiryo UI"/>
            </a:endParaRPr>
          </a:p>
          <a:p>
            <a:pPr marL="12700" marR="57150">
              <a:lnSpc>
                <a:spcPct val="100000"/>
              </a:lnSpc>
              <a:spcBef>
                <a:spcPts val="1980"/>
              </a:spcBef>
            </a:pPr>
            <a:r>
              <a:rPr dirty="0" sz="2400">
                <a:latin typeface="Meiryo UI"/>
                <a:cs typeface="Meiryo UI"/>
              </a:rPr>
              <a:t>また、複数のタンパク質が組み合わさって仕事をする場合は予測精</a:t>
            </a:r>
            <a:r>
              <a:rPr dirty="0" sz="2400" spc="-35">
                <a:latin typeface="Meiryo UI"/>
                <a:cs typeface="Meiryo UI"/>
              </a:rPr>
              <a:t>度が低く、タンパク質以外の</a:t>
            </a:r>
            <a:r>
              <a:rPr dirty="0" sz="2400">
                <a:latin typeface="Meiryo UI"/>
                <a:cs typeface="Meiryo UI"/>
              </a:rPr>
              <a:t>DN</a:t>
            </a:r>
            <a:r>
              <a:rPr dirty="0" sz="2400" spc="5">
                <a:latin typeface="Meiryo UI"/>
                <a:cs typeface="Meiryo UI"/>
              </a:rPr>
              <a:t>A</a:t>
            </a:r>
            <a:r>
              <a:rPr dirty="0" sz="2400" spc="-20">
                <a:latin typeface="Meiryo UI"/>
                <a:cs typeface="Meiryo UI"/>
              </a:rPr>
              <a:t>や</a:t>
            </a:r>
            <a:r>
              <a:rPr dirty="0" sz="2400">
                <a:latin typeface="Meiryo UI"/>
                <a:cs typeface="Meiryo UI"/>
              </a:rPr>
              <a:t>RN</a:t>
            </a:r>
            <a:r>
              <a:rPr dirty="0" sz="2400" spc="5">
                <a:latin typeface="Meiryo UI"/>
                <a:cs typeface="Meiryo UI"/>
              </a:rPr>
              <a:t>A</a:t>
            </a:r>
            <a:r>
              <a:rPr dirty="0" sz="2400" spc="-30">
                <a:latin typeface="Meiryo UI"/>
                <a:cs typeface="Meiryo UI"/>
              </a:rPr>
              <a:t>、小さな化合物については</a:t>
            </a:r>
            <a:r>
              <a:rPr dirty="0" sz="2400" spc="-25">
                <a:latin typeface="Meiryo UI"/>
                <a:cs typeface="Meiryo UI"/>
              </a:rPr>
              <a:t>まったく予測できないという弱点があります。</a:t>
            </a:r>
            <a:endParaRPr sz="2400">
              <a:latin typeface="Meiryo UI"/>
              <a:cs typeface="Meiryo UI"/>
            </a:endParaRPr>
          </a:p>
          <a:p>
            <a:pPr algn="just" marL="12700" marR="62230">
              <a:lnSpc>
                <a:spcPct val="100000"/>
              </a:lnSpc>
              <a:spcBef>
                <a:spcPts val="1955"/>
              </a:spcBef>
            </a:pPr>
            <a:r>
              <a:rPr dirty="0" sz="2400" spc="-40">
                <a:latin typeface="Meiryo UI"/>
                <a:cs typeface="Meiryo UI"/>
              </a:rPr>
              <a:t>したがって、今後の構造研究では、化学反応や、複数のタンパク質</a:t>
            </a:r>
            <a:r>
              <a:rPr dirty="0" sz="2400" spc="-35">
                <a:latin typeface="Meiryo UI"/>
                <a:cs typeface="Meiryo UI"/>
              </a:rPr>
              <a:t>の組み合わさり方、化合物の認識を中心に行っていく必要がありま</a:t>
            </a:r>
            <a:r>
              <a:rPr dirty="0" sz="2400" spc="-40">
                <a:latin typeface="Meiryo UI"/>
                <a:cs typeface="Meiryo UI"/>
              </a:rPr>
              <a:t>す。みなさんも興味があれば、大学で構造生物学を学んでみてください。</a:t>
            </a:r>
            <a:endParaRPr sz="2400">
              <a:latin typeface="Meiryo UI"/>
              <a:cs typeface="Meiryo U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281" y="35813"/>
            <a:ext cx="8548370" cy="635000"/>
          </a:xfrm>
          <a:prstGeom prst="rect"/>
        </p:spPr>
        <p:txBody>
          <a:bodyPr wrap="square" lIns="0" tIns="12065" rIns="0" bIns="0" rtlCol="0" vert="horz">
            <a:spAutoFit/>
          </a:bodyPr>
          <a:lstStyle/>
          <a:p>
            <a:pPr marL="12700">
              <a:lnSpc>
                <a:spcPct val="100000"/>
              </a:lnSpc>
              <a:spcBef>
                <a:spcPts val="95"/>
              </a:spcBef>
            </a:pPr>
            <a:r>
              <a:rPr dirty="0" sz="4000" spc="-55"/>
              <a:t>実際に構造が解明された様々なタンパク質</a:t>
            </a:r>
            <a:endParaRPr sz="4000"/>
          </a:p>
        </p:txBody>
      </p:sp>
      <p:sp>
        <p:nvSpPr>
          <p:cNvPr id="3" name="object 3" descr=""/>
          <p:cNvSpPr txBox="1"/>
          <p:nvPr/>
        </p:nvSpPr>
        <p:spPr>
          <a:xfrm>
            <a:off x="1368933" y="5660847"/>
            <a:ext cx="6407785" cy="574675"/>
          </a:xfrm>
          <a:prstGeom prst="rect">
            <a:avLst/>
          </a:prstGeom>
        </p:spPr>
        <p:txBody>
          <a:bodyPr wrap="square" lIns="0" tIns="12700" rIns="0" bIns="0" rtlCol="0" vert="horz">
            <a:spAutoFit/>
          </a:bodyPr>
          <a:lstStyle/>
          <a:p>
            <a:pPr marL="12700">
              <a:lnSpc>
                <a:spcPct val="100000"/>
              </a:lnSpc>
              <a:spcBef>
                <a:spcPts val="100"/>
              </a:spcBef>
            </a:pPr>
            <a:r>
              <a:rPr dirty="0" sz="3600" spc="-20">
                <a:latin typeface="Meiryo UI"/>
                <a:cs typeface="Meiryo UI"/>
              </a:rPr>
              <a:t>タンパク質の構造を観察することで、</a:t>
            </a:r>
            <a:endParaRPr sz="3600">
              <a:latin typeface="Meiryo UI"/>
              <a:cs typeface="Meiryo UI"/>
            </a:endParaRPr>
          </a:p>
        </p:txBody>
      </p:sp>
      <p:sp>
        <p:nvSpPr>
          <p:cNvPr id="4" name="object 4" descr=""/>
          <p:cNvSpPr txBox="1"/>
          <p:nvPr/>
        </p:nvSpPr>
        <p:spPr>
          <a:xfrm>
            <a:off x="901090" y="6210096"/>
            <a:ext cx="7345045" cy="574040"/>
          </a:xfrm>
          <a:prstGeom prst="rect">
            <a:avLst/>
          </a:prstGeom>
        </p:spPr>
        <p:txBody>
          <a:bodyPr wrap="square" lIns="0" tIns="12700" rIns="0" bIns="0" rtlCol="0" vert="horz">
            <a:spAutoFit/>
          </a:bodyPr>
          <a:lstStyle/>
          <a:p>
            <a:pPr marL="12700">
              <a:lnSpc>
                <a:spcPct val="100000"/>
              </a:lnSpc>
              <a:spcBef>
                <a:spcPts val="100"/>
              </a:spcBef>
            </a:pPr>
            <a:r>
              <a:rPr dirty="0" sz="3600" spc="-5">
                <a:latin typeface="Meiryo UI"/>
                <a:cs typeface="Meiryo UI"/>
              </a:rPr>
              <a:t>タンパク質の機能を詳しく知ることができる</a:t>
            </a:r>
            <a:endParaRPr sz="3600">
              <a:latin typeface="Meiryo UI"/>
              <a:cs typeface="Meiryo UI"/>
            </a:endParaRPr>
          </a:p>
        </p:txBody>
      </p:sp>
      <p:grpSp>
        <p:nvGrpSpPr>
          <p:cNvPr id="5" name="object 5" descr=""/>
          <p:cNvGrpSpPr/>
          <p:nvPr/>
        </p:nvGrpSpPr>
        <p:grpSpPr>
          <a:xfrm>
            <a:off x="108204" y="693419"/>
            <a:ext cx="8928100" cy="4653280"/>
            <a:chOff x="108204" y="693419"/>
            <a:chExt cx="8928100" cy="4653280"/>
          </a:xfrm>
        </p:grpSpPr>
        <p:pic>
          <p:nvPicPr>
            <p:cNvPr id="6" name="object 6"/>
            <p:cNvPicPr/>
            <p:nvPr/>
          </p:nvPicPr>
          <p:blipFill>
            <a:blip r:embed="rId2" cstate="print"/>
            <a:stretch>
              <a:fillRect/>
            </a:stretch>
          </p:blipFill>
          <p:spPr>
            <a:xfrm>
              <a:off x="4026407" y="2154936"/>
              <a:ext cx="2481072" cy="2247900"/>
            </a:xfrm>
            <a:prstGeom prst="rect">
              <a:avLst/>
            </a:prstGeom>
          </p:spPr>
        </p:pic>
        <p:pic>
          <p:nvPicPr>
            <p:cNvPr id="7" name="object 7"/>
            <p:cNvPicPr/>
            <p:nvPr/>
          </p:nvPicPr>
          <p:blipFill>
            <a:blip r:embed="rId3" cstate="print"/>
            <a:stretch>
              <a:fillRect/>
            </a:stretch>
          </p:blipFill>
          <p:spPr>
            <a:xfrm>
              <a:off x="108204" y="842771"/>
              <a:ext cx="3918204" cy="1883664"/>
            </a:xfrm>
            <a:prstGeom prst="rect">
              <a:avLst/>
            </a:prstGeom>
          </p:spPr>
        </p:pic>
        <p:pic>
          <p:nvPicPr>
            <p:cNvPr id="8" name="object 8"/>
            <p:cNvPicPr/>
            <p:nvPr/>
          </p:nvPicPr>
          <p:blipFill>
            <a:blip r:embed="rId4" cstate="print"/>
            <a:stretch>
              <a:fillRect/>
            </a:stretch>
          </p:blipFill>
          <p:spPr>
            <a:xfrm>
              <a:off x="141732" y="3227831"/>
              <a:ext cx="3918204" cy="2118360"/>
            </a:xfrm>
            <a:prstGeom prst="rect">
              <a:avLst/>
            </a:prstGeom>
          </p:spPr>
        </p:pic>
        <p:pic>
          <p:nvPicPr>
            <p:cNvPr id="9" name="object 9"/>
            <p:cNvPicPr/>
            <p:nvPr/>
          </p:nvPicPr>
          <p:blipFill>
            <a:blip r:embed="rId5" cstate="print"/>
            <a:stretch>
              <a:fillRect/>
            </a:stretch>
          </p:blipFill>
          <p:spPr>
            <a:xfrm>
              <a:off x="6225539" y="693419"/>
              <a:ext cx="2810256" cy="4320540"/>
            </a:xfrm>
            <a:prstGeom prst="rect">
              <a:avLst/>
            </a:prstGeom>
          </p:spPr>
        </p:pic>
      </p:grpSp>
      <p:sp>
        <p:nvSpPr>
          <p:cNvPr id="10" name="object 10" descr=""/>
          <p:cNvSpPr txBox="1"/>
          <p:nvPr/>
        </p:nvSpPr>
        <p:spPr>
          <a:xfrm>
            <a:off x="400913" y="5380126"/>
            <a:ext cx="3401695" cy="299720"/>
          </a:xfrm>
          <a:prstGeom prst="rect">
            <a:avLst/>
          </a:prstGeom>
        </p:spPr>
        <p:txBody>
          <a:bodyPr wrap="square" lIns="0" tIns="12700" rIns="0" bIns="0" rtlCol="0" vert="horz">
            <a:spAutoFit/>
          </a:bodyPr>
          <a:lstStyle/>
          <a:p>
            <a:pPr marL="12700">
              <a:lnSpc>
                <a:spcPct val="100000"/>
              </a:lnSpc>
              <a:spcBef>
                <a:spcPts val="100"/>
              </a:spcBef>
            </a:pPr>
            <a:r>
              <a:rPr dirty="0" sz="1800" spc="-35">
                <a:latin typeface="Meiryo UI"/>
                <a:cs typeface="Meiryo UI"/>
              </a:rPr>
              <a:t>アルツハイマー病に関与するタンパク質</a:t>
            </a:r>
            <a:endParaRPr sz="1800">
              <a:latin typeface="Meiryo UI"/>
              <a:cs typeface="Meiryo UI"/>
            </a:endParaRPr>
          </a:p>
        </p:txBody>
      </p:sp>
      <p:sp>
        <p:nvSpPr>
          <p:cNvPr id="11" name="object 11" descr=""/>
          <p:cNvSpPr txBox="1"/>
          <p:nvPr/>
        </p:nvSpPr>
        <p:spPr>
          <a:xfrm>
            <a:off x="191820" y="2795778"/>
            <a:ext cx="3493135" cy="299720"/>
          </a:xfrm>
          <a:prstGeom prst="rect">
            <a:avLst/>
          </a:prstGeom>
        </p:spPr>
        <p:txBody>
          <a:bodyPr wrap="square" lIns="0" tIns="12700" rIns="0" bIns="0" rtlCol="0" vert="horz">
            <a:spAutoFit/>
          </a:bodyPr>
          <a:lstStyle/>
          <a:p>
            <a:pPr marL="12700">
              <a:lnSpc>
                <a:spcPct val="100000"/>
              </a:lnSpc>
              <a:spcBef>
                <a:spcPts val="100"/>
              </a:spcBef>
            </a:pPr>
            <a:r>
              <a:rPr dirty="0" sz="1800" spc="-30">
                <a:latin typeface="Meiryo UI"/>
                <a:cs typeface="Meiryo UI"/>
              </a:rPr>
              <a:t>タンパク質の輸送に関与するタンパク質</a:t>
            </a:r>
            <a:endParaRPr sz="1800">
              <a:latin typeface="Meiryo UI"/>
              <a:cs typeface="Meiryo UI"/>
            </a:endParaRPr>
          </a:p>
        </p:txBody>
      </p:sp>
      <p:sp>
        <p:nvSpPr>
          <p:cNvPr id="12" name="object 12" descr=""/>
          <p:cNvSpPr txBox="1"/>
          <p:nvPr/>
        </p:nvSpPr>
        <p:spPr>
          <a:xfrm>
            <a:off x="4423917" y="4436745"/>
            <a:ext cx="1759585" cy="574040"/>
          </a:xfrm>
          <a:prstGeom prst="rect">
            <a:avLst/>
          </a:prstGeom>
        </p:spPr>
        <p:txBody>
          <a:bodyPr wrap="square" lIns="0" tIns="12700" rIns="0" bIns="0" rtlCol="0" vert="horz">
            <a:spAutoFit/>
          </a:bodyPr>
          <a:lstStyle/>
          <a:p>
            <a:pPr algn="ctr">
              <a:lnSpc>
                <a:spcPct val="100000"/>
              </a:lnSpc>
              <a:spcBef>
                <a:spcPts val="100"/>
              </a:spcBef>
            </a:pPr>
            <a:r>
              <a:rPr dirty="0" sz="1800" spc="-20">
                <a:latin typeface="Meiryo UI"/>
                <a:cs typeface="Meiryo UI"/>
              </a:rPr>
              <a:t>免疫反応に</a:t>
            </a:r>
            <a:endParaRPr sz="1800">
              <a:latin typeface="Meiryo UI"/>
              <a:cs typeface="Meiryo UI"/>
            </a:endParaRPr>
          </a:p>
          <a:p>
            <a:pPr algn="ctr">
              <a:lnSpc>
                <a:spcPct val="100000"/>
              </a:lnSpc>
            </a:pPr>
            <a:r>
              <a:rPr dirty="0" sz="1800" spc="-30">
                <a:latin typeface="Meiryo UI"/>
                <a:cs typeface="Meiryo UI"/>
              </a:rPr>
              <a:t>関与するタンパク質</a:t>
            </a:r>
            <a:endParaRPr sz="1800">
              <a:latin typeface="Meiryo UI"/>
              <a:cs typeface="Meiryo UI"/>
            </a:endParaRPr>
          </a:p>
        </p:txBody>
      </p:sp>
      <p:sp>
        <p:nvSpPr>
          <p:cNvPr id="13" name="object 13" descr=""/>
          <p:cNvSpPr txBox="1"/>
          <p:nvPr/>
        </p:nvSpPr>
        <p:spPr>
          <a:xfrm>
            <a:off x="6677914" y="5021071"/>
            <a:ext cx="2223770" cy="574040"/>
          </a:xfrm>
          <a:prstGeom prst="rect">
            <a:avLst/>
          </a:prstGeom>
        </p:spPr>
        <p:txBody>
          <a:bodyPr wrap="square" lIns="0" tIns="12700" rIns="0" bIns="0" rtlCol="0" vert="horz">
            <a:spAutoFit/>
          </a:bodyPr>
          <a:lstStyle/>
          <a:p>
            <a:pPr marL="245745" marR="5080" indent="-233679">
              <a:lnSpc>
                <a:spcPct val="100000"/>
              </a:lnSpc>
              <a:spcBef>
                <a:spcPts val="100"/>
              </a:spcBef>
            </a:pPr>
            <a:r>
              <a:rPr dirty="0" sz="1800" spc="-35">
                <a:latin typeface="Meiryo UI"/>
                <a:cs typeface="Meiryo UI"/>
              </a:rPr>
              <a:t>不要なタンパク質除去に</a:t>
            </a:r>
            <a:r>
              <a:rPr dirty="0" sz="1800" spc="-30">
                <a:latin typeface="Meiryo UI"/>
                <a:cs typeface="Meiryo UI"/>
              </a:rPr>
              <a:t>関連するタンパク質</a:t>
            </a:r>
            <a:endParaRPr sz="1800">
              <a:latin typeface="Meiryo UI"/>
              <a:cs typeface="Meiryo UI"/>
            </a:endParaRPr>
          </a:p>
        </p:txBody>
      </p:sp>
      <p:sp>
        <p:nvSpPr>
          <p:cNvPr id="14" name="object 14"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3</a:t>
            </a:r>
            <a:endParaRPr sz="12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8472" y="253111"/>
            <a:ext cx="6146800" cy="696595"/>
          </a:xfrm>
          <a:prstGeom prst="rect"/>
        </p:spPr>
        <p:txBody>
          <a:bodyPr wrap="square" lIns="0" tIns="12700" rIns="0" bIns="0" rtlCol="0" vert="horz">
            <a:spAutoFit/>
          </a:bodyPr>
          <a:lstStyle/>
          <a:p>
            <a:pPr marL="12700">
              <a:lnSpc>
                <a:spcPct val="100000"/>
              </a:lnSpc>
              <a:spcBef>
                <a:spcPts val="100"/>
              </a:spcBef>
            </a:pPr>
            <a:r>
              <a:rPr dirty="0" sz="4400" spc="-15"/>
              <a:t>タンパク質の構造を知るには</a:t>
            </a:r>
            <a:endParaRPr sz="4400"/>
          </a:p>
        </p:txBody>
      </p:sp>
      <p:sp>
        <p:nvSpPr>
          <p:cNvPr id="3" name="object 3"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4</a:t>
            </a:r>
            <a:endParaRPr sz="1200">
              <a:latin typeface="Calibri"/>
              <a:cs typeface="Calibri"/>
            </a:endParaRPr>
          </a:p>
        </p:txBody>
      </p:sp>
      <p:pic>
        <p:nvPicPr>
          <p:cNvPr id="4" name="object 4" descr=""/>
          <p:cNvPicPr/>
          <p:nvPr/>
        </p:nvPicPr>
        <p:blipFill>
          <a:blip r:embed="rId2" cstate="print"/>
          <a:stretch>
            <a:fillRect/>
          </a:stretch>
        </p:blipFill>
        <p:spPr>
          <a:xfrm>
            <a:off x="4796717" y="2039610"/>
            <a:ext cx="3867950" cy="3550876"/>
          </a:xfrm>
          <a:prstGeom prst="rect">
            <a:avLst/>
          </a:prstGeom>
        </p:spPr>
      </p:pic>
      <p:sp>
        <p:nvSpPr>
          <p:cNvPr id="5" name="object 5" descr=""/>
          <p:cNvSpPr txBox="1">
            <a:spLocks noGrp="1"/>
          </p:cNvSpPr>
          <p:nvPr>
            <p:ph type="body" idx="1"/>
          </p:nvPr>
        </p:nvSpPr>
        <p:spPr>
          <a:prstGeom prst="rect"/>
        </p:spPr>
        <p:txBody>
          <a:bodyPr wrap="square" lIns="0" tIns="12700" rIns="0" bIns="0" rtlCol="0" vert="horz">
            <a:spAutoFit/>
          </a:bodyPr>
          <a:lstStyle/>
          <a:p>
            <a:pPr algn="just" marL="12700" marR="5080">
              <a:lnSpc>
                <a:spcPct val="100000"/>
              </a:lnSpc>
              <a:spcBef>
                <a:spcPts val="100"/>
              </a:spcBef>
            </a:pPr>
            <a:r>
              <a:rPr dirty="0" spc="-10">
                <a:solidFill>
                  <a:srgbClr val="000000"/>
                </a:solidFill>
                <a:latin typeface="Meiryo UI"/>
                <a:cs typeface="Meiryo UI"/>
              </a:rPr>
              <a:t>1958</a:t>
            </a:r>
            <a:r>
              <a:rPr dirty="0" spc="-30">
                <a:solidFill>
                  <a:srgbClr val="000000"/>
                </a:solidFill>
                <a:latin typeface="Meiryo UI"/>
                <a:cs typeface="Meiryo UI"/>
              </a:rPr>
              <a:t>年に</a:t>
            </a:r>
            <a:r>
              <a:rPr dirty="0" spc="-25">
                <a:solidFill>
                  <a:srgbClr val="000000"/>
                </a:solidFill>
                <a:latin typeface="Meiryo UI"/>
                <a:cs typeface="Meiryo UI"/>
              </a:rPr>
              <a:t>X</a:t>
            </a:r>
            <a:r>
              <a:rPr dirty="0" spc="-35">
                <a:solidFill>
                  <a:srgbClr val="000000"/>
                </a:solidFill>
                <a:latin typeface="Meiryo UI"/>
                <a:cs typeface="Meiryo UI"/>
              </a:rPr>
              <a:t>線結晶構造解析という方法で、</a:t>
            </a:r>
            <a:r>
              <a:rPr dirty="0" spc="-10">
                <a:solidFill>
                  <a:srgbClr val="000000"/>
                </a:solidFill>
                <a:latin typeface="Meiryo UI"/>
                <a:cs typeface="Meiryo UI"/>
              </a:rPr>
              <a:t>153</a:t>
            </a:r>
            <a:r>
              <a:rPr dirty="0" spc="-40">
                <a:solidFill>
                  <a:srgbClr val="000000"/>
                </a:solidFill>
                <a:latin typeface="Meiryo UI"/>
                <a:cs typeface="Meiryo UI"/>
              </a:rPr>
              <a:t>個のアミノ酸がつながってできた、ミオグロビンというタンパク質の構造が世界ではじめて解明されました。</a:t>
            </a:r>
          </a:p>
          <a:p>
            <a:pPr marL="12700" marR="4112260">
              <a:lnSpc>
                <a:spcPct val="100000"/>
              </a:lnSpc>
              <a:spcBef>
                <a:spcPts val="2525"/>
              </a:spcBef>
            </a:pPr>
            <a:r>
              <a:rPr dirty="0" spc="-40">
                <a:solidFill>
                  <a:srgbClr val="000000"/>
                </a:solidFill>
                <a:latin typeface="Meiryo UI"/>
                <a:cs typeface="Meiryo UI"/>
              </a:rPr>
              <a:t>それ以来、アミノ酸がどのような順番でつながると、どのような</a:t>
            </a:r>
            <a:r>
              <a:rPr dirty="0" spc="-50">
                <a:solidFill>
                  <a:srgbClr val="000000"/>
                </a:solidFill>
                <a:latin typeface="Meiryo UI"/>
                <a:cs typeface="Meiryo UI"/>
              </a:rPr>
              <a:t> </a:t>
            </a:r>
            <a:r>
              <a:rPr dirty="0" spc="-40">
                <a:solidFill>
                  <a:srgbClr val="000000"/>
                </a:solidFill>
                <a:latin typeface="Meiryo UI"/>
                <a:cs typeface="Meiryo UI"/>
              </a:rPr>
              <a:t>タンパク質の構造になるのか、</a:t>
            </a:r>
          </a:p>
          <a:p>
            <a:pPr marL="12700">
              <a:lnSpc>
                <a:spcPct val="100000"/>
              </a:lnSpc>
            </a:pPr>
            <a:r>
              <a:rPr dirty="0" spc="-40">
                <a:solidFill>
                  <a:srgbClr val="000000"/>
                </a:solidFill>
                <a:latin typeface="Meiryo UI"/>
                <a:cs typeface="Meiryo UI"/>
              </a:rPr>
              <a:t>という事がずっと研究されてきました。</a:t>
            </a:r>
          </a:p>
        </p:txBody>
      </p:sp>
      <p:sp>
        <p:nvSpPr>
          <p:cNvPr id="6" name="object 6" descr=""/>
          <p:cNvSpPr txBox="1"/>
          <p:nvPr/>
        </p:nvSpPr>
        <p:spPr>
          <a:xfrm>
            <a:off x="5875782" y="5792520"/>
            <a:ext cx="2199640" cy="391160"/>
          </a:xfrm>
          <a:prstGeom prst="rect">
            <a:avLst/>
          </a:prstGeom>
        </p:spPr>
        <p:txBody>
          <a:bodyPr wrap="square" lIns="0" tIns="12700" rIns="0" bIns="0" rtlCol="0" vert="horz">
            <a:spAutoFit/>
          </a:bodyPr>
          <a:lstStyle/>
          <a:p>
            <a:pPr marL="12700">
              <a:lnSpc>
                <a:spcPct val="100000"/>
              </a:lnSpc>
              <a:spcBef>
                <a:spcPts val="100"/>
              </a:spcBef>
            </a:pPr>
            <a:r>
              <a:rPr dirty="0" sz="2400" spc="-35">
                <a:latin typeface="Meiryo UI"/>
                <a:cs typeface="Meiryo UI"/>
              </a:rPr>
              <a:t>ミオグロビンの構造</a:t>
            </a:r>
            <a:endParaRPr sz="2400">
              <a:latin typeface="Meiryo UI"/>
              <a:cs typeface="Meiryo UI"/>
            </a:endParaRPr>
          </a:p>
        </p:txBody>
      </p:sp>
      <p:sp>
        <p:nvSpPr>
          <p:cNvPr id="7" name="object 7" descr=""/>
          <p:cNvSpPr txBox="1"/>
          <p:nvPr/>
        </p:nvSpPr>
        <p:spPr>
          <a:xfrm>
            <a:off x="402437" y="4400803"/>
            <a:ext cx="4880610" cy="2159000"/>
          </a:xfrm>
          <a:prstGeom prst="rect">
            <a:avLst/>
          </a:prstGeom>
        </p:spPr>
        <p:txBody>
          <a:bodyPr wrap="square" lIns="0" tIns="12065" rIns="0" bIns="0" rtlCol="0" vert="horz">
            <a:spAutoFit/>
          </a:bodyPr>
          <a:lstStyle/>
          <a:p>
            <a:pPr algn="just" marL="12700" marR="5080">
              <a:lnSpc>
                <a:spcPct val="100000"/>
              </a:lnSpc>
              <a:spcBef>
                <a:spcPts val="95"/>
              </a:spcBef>
            </a:pPr>
            <a:r>
              <a:rPr dirty="0" sz="2800" spc="-35" b="1">
                <a:latin typeface="Meiryo UI"/>
                <a:cs typeface="Meiryo UI"/>
              </a:rPr>
              <a:t>ところが、</a:t>
            </a:r>
            <a:r>
              <a:rPr dirty="0" sz="2800" spc="-25" b="1">
                <a:latin typeface="Meiryo UI"/>
                <a:cs typeface="Meiryo UI"/>
              </a:rPr>
              <a:t>50</a:t>
            </a:r>
            <a:r>
              <a:rPr dirty="0" sz="2800" spc="-45" b="1">
                <a:latin typeface="Meiryo UI"/>
                <a:cs typeface="Meiryo UI"/>
              </a:rPr>
              <a:t>年以上研究されてき</a:t>
            </a:r>
            <a:r>
              <a:rPr dirty="0" sz="2800" spc="-50" b="1">
                <a:latin typeface="Meiryo UI"/>
                <a:cs typeface="Meiryo UI"/>
              </a:rPr>
              <a:t>たにも関わらず、立体構造予測は</a:t>
            </a:r>
            <a:r>
              <a:rPr dirty="0" sz="2800" spc="-40" b="1">
                <a:latin typeface="Meiryo UI"/>
                <a:cs typeface="Meiryo UI"/>
              </a:rPr>
              <a:t>極めて難しく、</a:t>
            </a:r>
            <a:r>
              <a:rPr dirty="0" sz="2800" spc="-45" b="1">
                <a:solidFill>
                  <a:srgbClr val="FF0000"/>
                </a:solidFill>
                <a:latin typeface="Meiryo UI"/>
                <a:cs typeface="Meiryo UI"/>
              </a:rPr>
              <a:t>超高性能のコンピューターを使用してもほとんど成功し</a:t>
            </a:r>
            <a:r>
              <a:rPr dirty="0" sz="2800" spc="-25" b="1">
                <a:solidFill>
                  <a:srgbClr val="FF0000"/>
                </a:solidFill>
                <a:latin typeface="Meiryo UI"/>
                <a:cs typeface="Meiryo UI"/>
              </a:rPr>
              <a:t>ていませんでした。</a:t>
            </a:r>
            <a:endParaRPr sz="2800">
              <a:latin typeface="Meiryo UI"/>
              <a:cs typeface="Meiryo U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481" y="109854"/>
            <a:ext cx="8397875" cy="788035"/>
          </a:xfrm>
          <a:prstGeom prst="rect"/>
        </p:spPr>
        <p:txBody>
          <a:bodyPr wrap="square" lIns="0" tIns="12700" rIns="0" bIns="0" rtlCol="0" vert="horz">
            <a:spAutoFit/>
          </a:bodyPr>
          <a:lstStyle/>
          <a:p>
            <a:pPr algn="ctr">
              <a:lnSpc>
                <a:spcPct val="100000"/>
              </a:lnSpc>
              <a:spcBef>
                <a:spcPts val="100"/>
              </a:spcBef>
            </a:pPr>
            <a:r>
              <a:rPr dirty="0" sz="3000" spc="-10"/>
              <a:t>最近、</a:t>
            </a:r>
            <a:r>
              <a:rPr dirty="0" sz="3000" spc="-20"/>
              <a:t>DeepMind</a:t>
            </a:r>
            <a:r>
              <a:rPr dirty="0" sz="3000" spc="-10"/>
              <a:t>社によって</a:t>
            </a:r>
            <a:r>
              <a:rPr dirty="0" sz="3000" spc="-25"/>
              <a:t>AlphaFold2</a:t>
            </a:r>
            <a:r>
              <a:rPr dirty="0" sz="3000" spc="-20"/>
              <a:t>が開発された</a:t>
            </a:r>
            <a:endParaRPr sz="3000"/>
          </a:p>
          <a:p>
            <a:pPr algn="ctr" marL="635">
              <a:lnSpc>
                <a:spcPct val="100000"/>
              </a:lnSpc>
              <a:spcBef>
                <a:spcPts val="5"/>
              </a:spcBef>
            </a:pPr>
            <a:r>
              <a:rPr dirty="0" sz="2000" spc="-10"/>
              <a:t>※DeepMind社は囲碁棋士に初めて勝利した囲碁ソフトAlphaGo</a:t>
            </a:r>
            <a:r>
              <a:rPr dirty="0" sz="2000" spc="-20"/>
              <a:t>でも有名</a:t>
            </a:r>
            <a:endParaRPr sz="2000"/>
          </a:p>
        </p:txBody>
      </p:sp>
      <p:sp>
        <p:nvSpPr>
          <p:cNvPr id="3" name="object 3"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5</a:t>
            </a:r>
            <a:endParaRPr sz="1200">
              <a:latin typeface="Calibri"/>
              <a:cs typeface="Calibri"/>
            </a:endParaRPr>
          </a:p>
        </p:txBody>
      </p:sp>
      <p:pic>
        <p:nvPicPr>
          <p:cNvPr id="4" name="object 4"/>
          <p:cNvPicPr/>
          <p:nvPr/>
        </p:nvPicPr>
        <p:blipFill>
          <a:blip r:embed="rId2" cstate="print"/>
          <a:stretch>
            <a:fillRect/>
          </a:stretch>
        </p:blipFill>
        <p:spPr>
          <a:xfrm>
            <a:off x="1617350" y="1094128"/>
            <a:ext cx="5045191" cy="2948621"/>
          </a:xfrm>
          <a:prstGeom prst="rect">
            <a:avLst/>
          </a:prstGeom>
        </p:spPr>
      </p:pic>
      <p:sp>
        <p:nvSpPr>
          <p:cNvPr id="5" name="object 5" descr=""/>
          <p:cNvSpPr txBox="1"/>
          <p:nvPr/>
        </p:nvSpPr>
        <p:spPr>
          <a:xfrm>
            <a:off x="338429" y="6206439"/>
            <a:ext cx="8383905"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FF0000"/>
                </a:solidFill>
                <a:latin typeface="Arial"/>
                <a:cs typeface="Arial"/>
              </a:rPr>
              <a:t>AlphaFold2</a:t>
            </a:r>
            <a:r>
              <a:rPr dirty="0" sz="2400" spc="-35" b="1">
                <a:solidFill>
                  <a:srgbClr val="FF0000"/>
                </a:solidFill>
                <a:latin typeface="ＭＳ Ｐゴシック"/>
                <a:cs typeface="ＭＳ Ｐゴシック"/>
              </a:rPr>
              <a:t>はついにほぼ正確な構造の予測に成功したのです。</a:t>
            </a:r>
            <a:endParaRPr sz="2400">
              <a:latin typeface="ＭＳ Ｐゴシック"/>
              <a:cs typeface="ＭＳ Ｐゴシック"/>
            </a:endParaRPr>
          </a:p>
        </p:txBody>
      </p:sp>
      <p:sp>
        <p:nvSpPr>
          <p:cNvPr id="6" name="object 6" descr=""/>
          <p:cNvSpPr txBox="1"/>
          <p:nvPr/>
        </p:nvSpPr>
        <p:spPr>
          <a:xfrm>
            <a:off x="41249" y="3945672"/>
            <a:ext cx="9059545" cy="2286635"/>
          </a:xfrm>
          <a:prstGeom prst="rect">
            <a:avLst/>
          </a:prstGeom>
        </p:spPr>
        <p:txBody>
          <a:bodyPr wrap="square" lIns="0" tIns="87630" rIns="0" bIns="0" rtlCol="0" vert="horz">
            <a:spAutoFit/>
          </a:bodyPr>
          <a:lstStyle/>
          <a:p>
            <a:pPr marL="1443990">
              <a:lnSpc>
                <a:spcPct val="100000"/>
              </a:lnSpc>
              <a:spcBef>
                <a:spcPts val="690"/>
              </a:spcBef>
            </a:pPr>
            <a:r>
              <a:rPr dirty="0" sz="1600" spc="-10">
                <a:solidFill>
                  <a:srgbClr val="1F2021"/>
                </a:solidFill>
                <a:latin typeface="Arial"/>
                <a:cs typeface="Arial"/>
              </a:rPr>
              <a:t>https</a:t>
            </a:r>
            <a:r>
              <a:rPr dirty="0" sz="1600" spc="-10">
                <a:solidFill>
                  <a:srgbClr val="1F2021"/>
                </a:solidFill>
                <a:latin typeface="Arial"/>
                <a:cs typeface="Arial"/>
                <a:hlinkClick r:id="rId3"/>
              </a:rPr>
              <a:t>://www.itmedia.co.jp/news/articles/2012/01/news053.html</a:t>
            </a:r>
            <a:endParaRPr sz="1600">
              <a:latin typeface="Arial"/>
              <a:cs typeface="Arial"/>
            </a:endParaRPr>
          </a:p>
          <a:p>
            <a:pPr algn="ctr" marR="65405">
              <a:lnSpc>
                <a:spcPct val="100000"/>
              </a:lnSpc>
              <a:spcBef>
                <a:spcPts val="890"/>
              </a:spcBef>
            </a:pPr>
            <a:r>
              <a:rPr dirty="0" sz="2400" spc="-35">
                <a:solidFill>
                  <a:srgbClr val="1F2021"/>
                </a:solidFill>
                <a:latin typeface="ＭＳ Ｐゴシック"/>
                <a:cs typeface="ＭＳ Ｐゴシック"/>
              </a:rPr>
              <a:t>しかし、</a:t>
            </a:r>
            <a:r>
              <a:rPr dirty="0" sz="2400" spc="-25">
                <a:solidFill>
                  <a:srgbClr val="1F2021"/>
                </a:solidFill>
                <a:latin typeface="Arial"/>
                <a:cs typeface="Arial"/>
              </a:rPr>
              <a:t>2</a:t>
            </a:r>
            <a:r>
              <a:rPr dirty="0" sz="2400" spc="-35">
                <a:solidFill>
                  <a:srgbClr val="1F2021"/>
                </a:solidFill>
                <a:latin typeface="ＭＳ Ｐゴシック"/>
                <a:cs typeface="ＭＳ Ｐゴシック"/>
              </a:rPr>
              <a:t>年に</a:t>
            </a:r>
            <a:r>
              <a:rPr dirty="0" sz="2400" spc="-25">
                <a:solidFill>
                  <a:srgbClr val="1F2021"/>
                </a:solidFill>
                <a:latin typeface="Arial"/>
                <a:cs typeface="Arial"/>
              </a:rPr>
              <a:t>1</a:t>
            </a:r>
            <a:r>
              <a:rPr dirty="0" sz="2400" spc="-40">
                <a:solidFill>
                  <a:srgbClr val="1F2021"/>
                </a:solidFill>
                <a:latin typeface="ＭＳ Ｐゴシック"/>
                <a:cs typeface="ＭＳ Ｐゴシック"/>
              </a:rPr>
              <a:t>回開かれるタンパク質構造予測のコンテスト</a:t>
            </a:r>
            <a:r>
              <a:rPr dirty="0" sz="2400" spc="-20">
                <a:solidFill>
                  <a:srgbClr val="1F2021"/>
                </a:solidFill>
                <a:latin typeface="ＭＳ Ｐゴシック"/>
                <a:cs typeface="ＭＳ Ｐゴシック"/>
              </a:rPr>
              <a:t>（</a:t>
            </a:r>
            <a:r>
              <a:rPr dirty="0" sz="2400" spc="-20">
                <a:solidFill>
                  <a:srgbClr val="1F2021"/>
                </a:solidFill>
                <a:latin typeface="Arial"/>
                <a:cs typeface="Arial"/>
              </a:rPr>
              <a:t>CASP)</a:t>
            </a:r>
            <a:r>
              <a:rPr dirty="0" sz="2400" spc="-50">
                <a:solidFill>
                  <a:srgbClr val="1F2021"/>
                </a:solidFill>
                <a:latin typeface="ＭＳ Ｐゴシック"/>
                <a:cs typeface="ＭＳ Ｐゴシック"/>
              </a:rPr>
              <a:t>で</a:t>
            </a:r>
            <a:endParaRPr sz="2400">
              <a:latin typeface="ＭＳ Ｐゴシック"/>
              <a:cs typeface="ＭＳ Ｐゴシック"/>
            </a:endParaRPr>
          </a:p>
          <a:p>
            <a:pPr algn="ctr" marL="608330" marR="673735">
              <a:lnSpc>
                <a:spcPct val="100000"/>
              </a:lnSpc>
            </a:pPr>
            <a:r>
              <a:rPr dirty="0" sz="2400" spc="-25">
                <a:solidFill>
                  <a:srgbClr val="1F2021"/>
                </a:solidFill>
                <a:latin typeface="Arial"/>
                <a:cs typeface="Arial"/>
              </a:rPr>
              <a:t>2018</a:t>
            </a:r>
            <a:r>
              <a:rPr dirty="0" sz="2400" spc="-35">
                <a:solidFill>
                  <a:srgbClr val="1F2021"/>
                </a:solidFill>
                <a:latin typeface="ＭＳ Ｐゴシック"/>
                <a:cs typeface="ＭＳ Ｐゴシック"/>
              </a:rPr>
              <a:t>年に</a:t>
            </a:r>
            <a:r>
              <a:rPr dirty="0" sz="2400" spc="-20">
                <a:solidFill>
                  <a:srgbClr val="1F2021"/>
                </a:solidFill>
                <a:latin typeface="Arial"/>
                <a:cs typeface="Arial"/>
              </a:rPr>
              <a:t>AlphaFold</a:t>
            </a:r>
            <a:r>
              <a:rPr dirty="0" sz="2400" spc="-25">
                <a:solidFill>
                  <a:srgbClr val="1F2021"/>
                </a:solidFill>
                <a:latin typeface="ＭＳ Ｐゴシック"/>
                <a:cs typeface="ＭＳ Ｐゴシック"/>
              </a:rPr>
              <a:t>が、</a:t>
            </a:r>
            <a:r>
              <a:rPr dirty="0" sz="2400" spc="-20">
                <a:solidFill>
                  <a:srgbClr val="1F2021"/>
                </a:solidFill>
                <a:latin typeface="Arial"/>
                <a:cs typeface="Arial"/>
              </a:rPr>
              <a:t>2020</a:t>
            </a:r>
            <a:r>
              <a:rPr dirty="0" sz="2400" spc="-15">
                <a:solidFill>
                  <a:srgbClr val="1F2021"/>
                </a:solidFill>
                <a:latin typeface="ＭＳ Ｐゴシック"/>
                <a:cs typeface="ＭＳ Ｐゴシック"/>
              </a:rPr>
              <a:t>年にその後継の</a:t>
            </a:r>
            <a:r>
              <a:rPr dirty="0" sz="2400" spc="-20">
                <a:solidFill>
                  <a:srgbClr val="1F2021"/>
                </a:solidFill>
                <a:latin typeface="Arial"/>
                <a:cs typeface="Arial"/>
              </a:rPr>
              <a:t>AlphaFold2</a:t>
            </a:r>
            <a:r>
              <a:rPr dirty="0" sz="2400" spc="-50">
                <a:solidFill>
                  <a:srgbClr val="1F2021"/>
                </a:solidFill>
                <a:latin typeface="ＭＳ Ｐゴシック"/>
                <a:cs typeface="ＭＳ Ｐゴシック"/>
              </a:rPr>
              <a:t>が</a:t>
            </a:r>
            <a:r>
              <a:rPr dirty="0" sz="2400" spc="-15">
                <a:solidFill>
                  <a:srgbClr val="1F2021"/>
                </a:solidFill>
                <a:latin typeface="ＭＳ Ｐゴシック"/>
                <a:cs typeface="ＭＳ Ｐゴシック"/>
              </a:rPr>
              <a:t>ぶっちぎりの</a:t>
            </a:r>
            <a:r>
              <a:rPr dirty="0" sz="2400" spc="-25">
                <a:solidFill>
                  <a:srgbClr val="1F2021"/>
                </a:solidFill>
                <a:latin typeface="Arial"/>
                <a:cs typeface="Arial"/>
              </a:rPr>
              <a:t>1</a:t>
            </a:r>
            <a:r>
              <a:rPr dirty="0" sz="2400" spc="-35">
                <a:solidFill>
                  <a:srgbClr val="1F2021"/>
                </a:solidFill>
                <a:latin typeface="ＭＳ Ｐゴシック"/>
                <a:cs typeface="ＭＳ Ｐゴシック"/>
              </a:rPr>
              <a:t>位を獲得すると、事態は一変しました。</a:t>
            </a:r>
            <a:endParaRPr sz="2400">
              <a:latin typeface="ＭＳ Ｐゴシック"/>
              <a:cs typeface="ＭＳ Ｐゴシック"/>
            </a:endParaRPr>
          </a:p>
          <a:p>
            <a:pPr algn="ctr" marL="12700" marR="5080">
              <a:lnSpc>
                <a:spcPts val="2770"/>
              </a:lnSpc>
              <a:spcBef>
                <a:spcPts val="295"/>
              </a:spcBef>
            </a:pPr>
            <a:r>
              <a:rPr dirty="0" sz="2400" spc="-40">
                <a:solidFill>
                  <a:srgbClr val="1F2021"/>
                </a:solidFill>
                <a:latin typeface="ＭＳ Ｐゴシック"/>
                <a:cs typeface="ＭＳ Ｐゴシック"/>
              </a:rPr>
              <a:t>上の図では、棒グラフの高さが構造の予測の正確さを示していますが、</a:t>
            </a:r>
            <a:r>
              <a:rPr dirty="0" sz="2400">
                <a:solidFill>
                  <a:srgbClr val="1F2021"/>
                </a:solidFill>
                <a:latin typeface="ＭＳ Ｐゴシック"/>
                <a:cs typeface="ＭＳ Ｐゴシック"/>
              </a:rPr>
              <a:t>縦軸の</a:t>
            </a:r>
            <a:r>
              <a:rPr dirty="0" sz="2400" spc="-25">
                <a:solidFill>
                  <a:srgbClr val="1F2021"/>
                </a:solidFill>
                <a:latin typeface="Arial"/>
                <a:cs typeface="Arial"/>
              </a:rPr>
              <a:t>90</a:t>
            </a:r>
            <a:r>
              <a:rPr dirty="0" sz="2400" spc="-40">
                <a:solidFill>
                  <a:srgbClr val="1F2021"/>
                </a:solidFill>
                <a:latin typeface="ＭＳ Ｐゴシック"/>
                <a:cs typeface="ＭＳ Ｐゴシック"/>
              </a:rPr>
              <a:t>を越すと、ほぼ正確な構造と言えます。</a:t>
            </a:r>
            <a:endParaRPr sz="2400">
              <a:latin typeface="ＭＳ Ｐゴシック"/>
              <a:cs typeface="ＭＳ Ｐゴシック"/>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4591811"/>
            <a:ext cx="9144000" cy="556260"/>
          </a:xfrm>
          <a:custGeom>
            <a:avLst/>
            <a:gdLst/>
            <a:ahLst/>
            <a:cxnLst/>
            <a:rect l="l" t="t" r="r" b="b"/>
            <a:pathLst>
              <a:path w="9144000" h="556260">
                <a:moveTo>
                  <a:pt x="9144000" y="0"/>
                </a:moveTo>
                <a:lnTo>
                  <a:pt x="0" y="0"/>
                </a:lnTo>
                <a:lnTo>
                  <a:pt x="0" y="556260"/>
                </a:lnTo>
                <a:lnTo>
                  <a:pt x="9144000" y="556260"/>
                </a:lnTo>
                <a:lnTo>
                  <a:pt x="9144000" y="0"/>
                </a:lnTo>
                <a:close/>
              </a:path>
            </a:pathLst>
          </a:custGeom>
          <a:solidFill>
            <a:srgbClr val="497DBA"/>
          </a:solidFill>
        </p:spPr>
        <p:txBody>
          <a:bodyPr wrap="square" lIns="0" tIns="0" rIns="0" bIns="0" rtlCol="0"/>
          <a:lstStyle/>
          <a:p/>
        </p:txBody>
      </p:sp>
      <p:sp>
        <p:nvSpPr>
          <p:cNvPr id="3" name="object 3" descr=""/>
          <p:cNvSpPr/>
          <p:nvPr/>
        </p:nvSpPr>
        <p:spPr>
          <a:xfrm>
            <a:off x="0" y="1281683"/>
            <a:ext cx="9144000" cy="952500"/>
          </a:xfrm>
          <a:custGeom>
            <a:avLst/>
            <a:gdLst/>
            <a:ahLst/>
            <a:cxnLst/>
            <a:rect l="l" t="t" r="r" b="b"/>
            <a:pathLst>
              <a:path w="9144000" h="952500">
                <a:moveTo>
                  <a:pt x="9144000" y="0"/>
                </a:moveTo>
                <a:lnTo>
                  <a:pt x="0" y="0"/>
                </a:lnTo>
                <a:lnTo>
                  <a:pt x="0" y="952500"/>
                </a:lnTo>
                <a:lnTo>
                  <a:pt x="9144000" y="952500"/>
                </a:lnTo>
                <a:lnTo>
                  <a:pt x="9144000" y="0"/>
                </a:lnTo>
                <a:close/>
              </a:path>
            </a:pathLst>
          </a:custGeom>
          <a:solidFill>
            <a:srgbClr val="497DBA"/>
          </a:solidFill>
        </p:spPr>
        <p:txBody>
          <a:bodyPr wrap="square" lIns="0" tIns="0" rIns="0" bIns="0" rtlCol="0"/>
          <a:lstStyle/>
          <a:p/>
        </p:txBody>
      </p:sp>
      <p:sp>
        <p:nvSpPr>
          <p:cNvPr id="4" name="object 4"/>
          <p:cNvSpPr txBox="1">
            <a:spLocks noGrp="1"/>
          </p:cNvSpPr>
          <p:nvPr>
            <p:ph type="title"/>
          </p:nvPr>
        </p:nvSpPr>
        <p:spPr>
          <a:xfrm>
            <a:off x="2502789" y="253110"/>
            <a:ext cx="4139565" cy="574040"/>
          </a:xfrm>
          <a:prstGeom prst="rect"/>
        </p:spPr>
        <p:txBody>
          <a:bodyPr wrap="square" lIns="0" tIns="12700" rIns="0" bIns="0" rtlCol="0" vert="horz">
            <a:spAutoFit/>
          </a:bodyPr>
          <a:lstStyle/>
          <a:p>
            <a:pPr marL="12700">
              <a:lnSpc>
                <a:spcPct val="100000"/>
              </a:lnSpc>
              <a:spcBef>
                <a:spcPts val="100"/>
              </a:spcBef>
            </a:pPr>
            <a:r>
              <a:rPr dirty="0" spc="-20"/>
              <a:t>AlphaFold2</a:t>
            </a:r>
            <a:r>
              <a:rPr dirty="0" spc="-15"/>
              <a:t>の使い方</a:t>
            </a:r>
          </a:p>
        </p:txBody>
      </p:sp>
      <p:sp>
        <p:nvSpPr>
          <p:cNvPr id="5" name="object 5"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6</a:t>
            </a:r>
            <a:endParaRPr sz="1200">
              <a:latin typeface="Calibri"/>
              <a:cs typeface="Calibri"/>
            </a:endParaRPr>
          </a:p>
        </p:txBody>
      </p:sp>
      <p:sp>
        <p:nvSpPr>
          <p:cNvPr id="6" name="object 6" descr=""/>
          <p:cNvSpPr txBox="1"/>
          <p:nvPr/>
        </p:nvSpPr>
        <p:spPr>
          <a:xfrm>
            <a:off x="1554607" y="6264351"/>
            <a:ext cx="5020945" cy="391160"/>
          </a:xfrm>
          <a:prstGeom prst="rect">
            <a:avLst/>
          </a:prstGeom>
        </p:spPr>
        <p:txBody>
          <a:bodyPr wrap="square" lIns="0" tIns="12700" rIns="0" bIns="0" rtlCol="0" vert="horz">
            <a:spAutoFit/>
          </a:bodyPr>
          <a:lstStyle/>
          <a:p>
            <a:pPr marL="12700">
              <a:lnSpc>
                <a:spcPct val="100000"/>
              </a:lnSpc>
              <a:spcBef>
                <a:spcPts val="100"/>
              </a:spcBef>
            </a:pPr>
            <a:r>
              <a:rPr dirty="0" sz="2400" spc="-40">
                <a:solidFill>
                  <a:srgbClr val="1F2021"/>
                </a:solidFill>
                <a:latin typeface="ＭＳ Ｐゴシック"/>
                <a:cs typeface="ＭＳ Ｐゴシック"/>
              </a:rPr>
              <a:t>中で計算が中止されてしまう事がある。</a:t>
            </a:r>
            <a:endParaRPr sz="2400">
              <a:latin typeface="ＭＳ Ｐゴシック"/>
              <a:cs typeface="ＭＳ Ｐゴシック"/>
            </a:endParaRPr>
          </a:p>
        </p:txBody>
      </p:sp>
      <p:sp>
        <p:nvSpPr>
          <p:cNvPr id="7" name="object 7" descr=""/>
          <p:cNvSpPr txBox="1"/>
          <p:nvPr/>
        </p:nvSpPr>
        <p:spPr>
          <a:xfrm>
            <a:off x="22656" y="664752"/>
            <a:ext cx="8959215" cy="5624830"/>
          </a:xfrm>
          <a:prstGeom prst="rect">
            <a:avLst/>
          </a:prstGeom>
        </p:spPr>
        <p:txBody>
          <a:bodyPr wrap="square" lIns="0" tIns="140970" rIns="0" bIns="0" rtlCol="0" vert="horz">
            <a:spAutoFit/>
          </a:bodyPr>
          <a:lstStyle/>
          <a:p>
            <a:pPr marL="537210">
              <a:lnSpc>
                <a:spcPct val="100000"/>
              </a:lnSpc>
              <a:spcBef>
                <a:spcPts val="1110"/>
              </a:spcBef>
            </a:pPr>
            <a:r>
              <a:rPr dirty="0" sz="2400" spc="-25">
                <a:solidFill>
                  <a:srgbClr val="1F2021"/>
                </a:solidFill>
                <a:latin typeface="Arial"/>
                <a:cs typeface="Arial"/>
              </a:rPr>
              <a:t>AlphaFold2</a:t>
            </a:r>
            <a:r>
              <a:rPr dirty="0" sz="2400" spc="-10">
                <a:solidFill>
                  <a:srgbClr val="1F2021"/>
                </a:solidFill>
                <a:latin typeface="ＭＳ Ｐゴシック"/>
                <a:cs typeface="ＭＳ Ｐゴシック"/>
              </a:rPr>
              <a:t>の予測結果を見るためには</a:t>
            </a:r>
            <a:r>
              <a:rPr dirty="0" sz="2400" spc="-25">
                <a:solidFill>
                  <a:srgbClr val="1F2021"/>
                </a:solidFill>
                <a:latin typeface="Arial"/>
                <a:cs typeface="Arial"/>
              </a:rPr>
              <a:t>2</a:t>
            </a:r>
            <a:r>
              <a:rPr dirty="0" sz="2400" spc="-35">
                <a:solidFill>
                  <a:srgbClr val="1F2021"/>
                </a:solidFill>
                <a:latin typeface="ＭＳ Ｐゴシック"/>
                <a:cs typeface="ＭＳ Ｐゴシック"/>
              </a:rPr>
              <a:t>つの方法があります。</a:t>
            </a:r>
            <a:endParaRPr sz="2400">
              <a:latin typeface="ＭＳ Ｐゴシック"/>
              <a:cs typeface="ＭＳ Ｐゴシック"/>
            </a:endParaRPr>
          </a:p>
          <a:p>
            <a:pPr marL="795655" marR="1398270" indent="-476250">
              <a:lnSpc>
                <a:spcPct val="100000"/>
              </a:lnSpc>
              <a:spcBef>
                <a:spcPts val="1180"/>
              </a:spcBef>
            </a:pPr>
            <a:r>
              <a:rPr dirty="0" sz="2800" b="1">
                <a:solidFill>
                  <a:srgbClr val="FFFFFF"/>
                </a:solidFill>
                <a:latin typeface="ＭＳ Ｐゴシック"/>
                <a:cs typeface="ＭＳ Ｐゴシック"/>
              </a:rPr>
              <a:t>１．</a:t>
            </a:r>
            <a:r>
              <a:rPr dirty="0" sz="2800" b="1">
                <a:solidFill>
                  <a:srgbClr val="FFFFFF"/>
                </a:solidFill>
                <a:latin typeface="Arial"/>
                <a:cs typeface="Arial"/>
              </a:rPr>
              <a:t>AlphaFold</a:t>
            </a:r>
            <a:r>
              <a:rPr dirty="0" sz="2800" spc="-95" b="1">
                <a:solidFill>
                  <a:srgbClr val="FFFFFF"/>
                </a:solidFill>
                <a:latin typeface="Arial"/>
                <a:cs typeface="Arial"/>
              </a:rPr>
              <a:t> </a:t>
            </a:r>
            <a:r>
              <a:rPr dirty="0" sz="2800" b="1">
                <a:solidFill>
                  <a:srgbClr val="FFFFFF"/>
                </a:solidFill>
                <a:latin typeface="Arial"/>
                <a:cs typeface="Arial"/>
              </a:rPr>
              <a:t>Protein</a:t>
            </a:r>
            <a:r>
              <a:rPr dirty="0" sz="2800" spc="-114" b="1">
                <a:solidFill>
                  <a:srgbClr val="FFFFFF"/>
                </a:solidFill>
                <a:latin typeface="Arial"/>
                <a:cs typeface="Arial"/>
              </a:rPr>
              <a:t> </a:t>
            </a:r>
            <a:r>
              <a:rPr dirty="0" sz="2800" b="1">
                <a:solidFill>
                  <a:srgbClr val="FFFFFF"/>
                </a:solidFill>
                <a:latin typeface="Arial"/>
                <a:cs typeface="Arial"/>
              </a:rPr>
              <a:t>Structure</a:t>
            </a:r>
            <a:r>
              <a:rPr dirty="0" sz="2800" spc="-114" b="1">
                <a:solidFill>
                  <a:srgbClr val="FFFFFF"/>
                </a:solidFill>
                <a:latin typeface="Arial"/>
                <a:cs typeface="Arial"/>
              </a:rPr>
              <a:t> </a:t>
            </a:r>
            <a:r>
              <a:rPr dirty="0" sz="2800" spc="-10" b="1">
                <a:solidFill>
                  <a:srgbClr val="FFFFFF"/>
                </a:solidFill>
                <a:latin typeface="Arial"/>
                <a:cs typeface="Arial"/>
              </a:rPr>
              <a:t>Database </a:t>
            </a:r>
            <a:r>
              <a:rPr dirty="0" sz="2800" b="1">
                <a:solidFill>
                  <a:srgbClr val="FFFFFF"/>
                </a:solidFill>
                <a:latin typeface="Arial"/>
                <a:cs typeface="Arial"/>
              </a:rPr>
              <a:t>(AlphaFold</a:t>
            </a:r>
            <a:r>
              <a:rPr dirty="0" sz="2800" spc="-25" b="1">
                <a:solidFill>
                  <a:srgbClr val="FFFFFF"/>
                </a:solidFill>
                <a:latin typeface="Arial"/>
                <a:cs typeface="Arial"/>
              </a:rPr>
              <a:t> </a:t>
            </a:r>
            <a:r>
              <a:rPr dirty="0" sz="2800" spc="-30" b="1">
                <a:solidFill>
                  <a:srgbClr val="FFFFFF"/>
                </a:solidFill>
                <a:latin typeface="Arial"/>
                <a:cs typeface="Arial"/>
              </a:rPr>
              <a:t>PDB)</a:t>
            </a:r>
            <a:r>
              <a:rPr dirty="0" sz="2800" spc="-35" b="1">
                <a:solidFill>
                  <a:srgbClr val="FFFFFF"/>
                </a:solidFill>
                <a:latin typeface="ＭＳ Ｐゴシック"/>
                <a:cs typeface="ＭＳ Ｐゴシック"/>
              </a:rPr>
              <a:t>に掲載されたデータを見る</a:t>
            </a:r>
            <a:endParaRPr sz="2800">
              <a:latin typeface="ＭＳ Ｐゴシック"/>
              <a:cs typeface="ＭＳ Ｐゴシック"/>
            </a:endParaRPr>
          </a:p>
          <a:p>
            <a:pPr marL="1544320" marR="5080" indent="-1532255">
              <a:lnSpc>
                <a:spcPct val="100000"/>
              </a:lnSpc>
              <a:spcBef>
                <a:spcPts val="790"/>
              </a:spcBef>
            </a:pPr>
            <a:r>
              <a:rPr dirty="0" sz="2400" spc="-40">
                <a:solidFill>
                  <a:srgbClr val="1F2021"/>
                </a:solidFill>
                <a:latin typeface="ＭＳ Ｐゴシック"/>
                <a:cs typeface="ＭＳ Ｐゴシック"/>
              </a:rPr>
              <a:t>良いところ： </a:t>
            </a:r>
            <a:r>
              <a:rPr dirty="0" sz="2400" spc="-30">
                <a:solidFill>
                  <a:srgbClr val="1F2021"/>
                </a:solidFill>
                <a:latin typeface="Arial"/>
                <a:cs typeface="Arial"/>
              </a:rPr>
              <a:t>DeepMind</a:t>
            </a:r>
            <a:r>
              <a:rPr dirty="0" sz="2400" spc="-20">
                <a:solidFill>
                  <a:srgbClr val="1F2021"/>
                </a:solidFill>
                <a:latin typeface="ＭＳ Ｐゴシック"/>
                <a:cs typeface="ＭＳ Ｐゴシック"/>
              </a:rPr>
              <a:t>社がすで予測した構造情報が掲載されている</a:t>
            </a:r>
            <a:r>
              <a:rPr dirty="0" sz="2400" spc="-40">
                <a:solidFill>
                  <a:srgbClr val="1F2021"/>
                </a:solidFill>
                <a:latin typeface="ＭＳ Ｐゴシック"/>
                <a:cs typeface="ＭＳ Ｐゴシック"/>
              </a:rPr>
              <a:t>ので、自分で予測しなくてもすぐに予測結果を観察できる。ヒトやマウスなど、よく調べられる生物</a:t>
            </a:r>
            <a:r>
              <a:rPr dirty="0" sz="2400" spc="-25">
                <a:solidFill>
                  <a:srgbClr val="1F2021"/>
                </a:solidFill>
                <a:latin typeface="Arial"/>
                <a:cs typeface="Arial"/>
              </a:rPr>
              <a:t>20</a:t>
            </a:r>
            <a:r>
              <a:rPr dirty="0" sz="2400" spc="-35">
                <a:solidFill>
                  <a:srgbClr val="1F2021"/>
                </a:solidFill>
                <a:latin typeface="ＭＳ Ｐゴシック"/>
                <a:cs typeface="ＭＳ Ｐゴシック"/>
              </a:rPr>
              <a:t>種類のタンパク</a:t>
            </a:r>
            <a:r>
              <a:rPr dirty="0" sz="2400" spc="600">
                <a:solidFill>
                  <a:srgbClr val="1F2021"/>
                </a:solidFill>
                <a:latin typeface="ＭＳ Ｐゴシック"/>
                <a:cs typeface="ＭＳ Ｐゴシック"/>
              </a:rPr>
              <a:t> </a:t>
            </a:r>
            <a:r>
              <a:rPr dirty="0" sz="2400" spc="-35">
                <a:solidFill>
                  <a:srgbClr val="1F2021"/>
                </a:solidFill>
                <a:latin typeface="ＭＳ Ｐゴシック"/>
                <a:cs typeface="ＭＳ Ｐゴシック"/>
              </a:rPr>
              <a:t>質はすべてデータがある。</a:t>
            </a:r>
            <a:endParaRPr sz="2400">
              <a:latin typeface="ＭＳ Ｐゴシック"/>
              <a:cs typeface="ＭＳ Ｐゴシック"/>
            </a:endParaRPr>
          </a:p>
          <a:p>
            <a:pPr marL="1544320" marR="40005" indent="-1532255">
              <a:lnSpc>
                <a:spcPts val="2770"/>
              </a:lnSpc>
              <a:spcBef>
                <a:spcPts val="800"/>
              </a:spcBef>
            </a:pPr>
            <a:r>
              <a:rPr dirty="0" baseline="2314" sz="3600" spc="-67">
                <a:solidFill>
                  <a:srgbClr val="1F2021"/>
                </a:solidFill>
                <a:latin typeface="ＭＳ Ｐゴシック"/>
                <a:cs typeface="ＭＳ Ｐゴシック"/>
              </a:rPr>
              <a:t>悪いところ： </a:t>
            </a:r>
            <a:r>
              <a:rPr dirty="0" sz="2400" spc="-35">
                <a:solidFill>
                  <a:srgbClr val="1F2021"/>
                </a:solidFill>
                <a:latin typeface="ＭＳ Ｐゴシック"/>
                <a:cs typeface="ＭＳ Ｐゴシック"/>
              </a:rPr>
              <a:t>あまり調べられる事のない</a:t>
            </a:r>
            <a:r>
              <a:rPr dirty="0" sz="2400" spc="-25">
                <a:solidFill>
                  <a:srgbClr val="1F2021"/>
                </a:solidFill>
                <a:latin typeface="ＭＳ Ｐゴシック"/>
                <a:cs typeface="ＭＳ Ｐゴシック"/>
              </a:rPr>
              <a:t>（</a:t>
            </a:r>
            <a:r>
              <a:rPr dirty="0" sz="2400" spc="-35">
                <a:solidFill>
                  <a:srgbClr val="1F2021"/>
                </a:solidFill>
                <a:latin typeface="ＭＳ Ｐゴシック"/>
                <a:cs typeface="ＭＳ Ｐゴシック"/>
              </a:rPr>
              <a:t>実験であまり使用されない</a:t>
            </a:r>
            <a:r>
              <a:rPr dirty="0" sz="2400" spc="-20">
                <a:solidFill>
                  <a:srgbClr val="1F2021"/>
                </a:solidFill>
                <a:latin typeface="ＭＳ Ｐゴシック"/>
                <a:cs typeface="ＭＳ Ｐゴシック"/>
              </a:rPr>
              <a:t>）</a:t>
            </a:r>
            <a:r>
              <a:rPr dirty="0" sz="2400" spc="-50">
                <a:solidFill>
                  <a:srgbClr val="1F2021"/>
                </a:solidFill>
                <a:latin typeface="ＭＳ Ｐゴシック"/>
                <a:cs typeface="ＭＳ Ｐゴシック"/>
              </a:rPr>
              <a:t>生</a:t>
            </a:r>
            <a:r>
              <a:rPr dirty="0" sz="2400" spc="-45">
                <a:solidFill>
                  <a:srgbClr val="1F2021"/>
                </a:solidFill>
                <a:latin typeface="ＭＳ Ｐゴシック"/>
                <a:cs typeface="ＭＳ Ｐゴシック"/>
              </a:rPr>
              <a:t>物のタンパク質は掲載されていない。</a:t>
            </a:r>
            <a:endParaRPr sz="2400">
              <a:latin typeface="ＭＳ Ｐゴシック"/>
              <a:cs typeface="ＭＳ Ｐゴシック"/>
            </a:endParaRPr>
          </a:p>
          <a:p>
            <a:pPr marL="320040">
              <a:lnSpc>
                <a:spcPct val="100000"/>
              </a:lnSpc>
              <a:spcBef>
                <a:spcPts val="695"/>
              </a:spcBef>
            </a:pPr>
            <a:r>
              <a:rPr dirty="0" sz="2800" spc="-25" b="1">
                <a:solidFill>
                  <a:srgbClr val="FFFFFF"/>
                </a:solidFill>
                <a:latin typeface="ＭＳ Ｐゴシック"/>
                <a:cs typeface="ＭＳ Ｐゴシック"/>
              </a:rPr>
              <a:t>２．自分で</a:t>
            </a:r>
            <a:r>
              <a:rPr dirty="0" sz="2800" spc="-20" b="1">
                <a:solidFill>
                  <a:srgbClr val="FFFFFF"/>
                </a:solidFill>
                <a:latin typeface="Arial"/>
                <a:cs typeface="Arial"/>
              </a:rPr>
              <a:t>AlphaFold2</a:t>
            </a:r>
            <a:r>
              <a:rPr dirty="0" sz="2800" spc="-30" b="1">
                <a:solidFill>
                  <a:srgbClr val="FFFFFF"/>
                </a:solidFill>
                <a:latin typeface="ＭＳ Ｐゴシック"/>
                <a:cs typeface="ＭＳ Ｐゴシック"/>
              </a:rPr>
              <a:t>を走らせる</a:t>
            </a:r>
            <a:endParaRPr sz="2800">
              <a:latin typeface="ＭＳ Ｐゴシック"/>
              <a:cs typeface="ＭＳ Ｐゴシック"/>
            </a:endParaRPr>
          </a:p>
          <a:p>
            <a:pPr marL="12700" marR="78740">
              <a:lnSpc>
                <a:spcPct val="112500"/>
              </a:lnSpc>
              <a:spcBef>
                <a:spcPts val="229"/>
              </a:spcBef>
            </a:pPr>
            <a:r>
              <a:rPr dirty="0" sz="2400" spc="-45">
                <a:solidFill>
                  <a:srgbClr val="1F2021"/>
                </a:solidFill>
                <a:latin typeface="ＭＳ Ｐゴシック"/>
                <a:cs typeface="ＭＳ Ｐゴシック"/>
              </a:rPr>
              <a:t>良いところ： アミノ酸配列さえわかれば、タンパク質の構造予測が可能悪いところ： 計算が必要なのでだいたい</a:t>
            </a:r>
            <a:r>
              <a:rPr dirty="0" sz="2400" spc="-30">
                <a:solidFill>
                  <a:srgbClr val="1F2021"/>
                </a:solidFill>
                <a:latin typeface="ＭＳ Ｐゴシック"/>
                <a:cs typeface="ＭＳ Ｐゴシック"/>
              </a:rPr>
              <a:t>１～２</a:t>
            </a:r>
            <a:r>
              <a:rPr dirty="0" sz="2400" spc="-40">
                <a:solidFill>
                  <a:srgbClr val="1F2021"/>
                </a:solidFill>
                <a:latin typeface="ＭＳ Ｐゴシック"/>
                <a:cs typeface="ＭＳ Ｐゴシック"/>
              </a:rPr>
              <a:t>時間程度かかる。</a:t>
            </a:r>
            <a:endParaRPr sz="2400">
              <a:latin typeface="ＭＳ Ｐゴシック"/>
              <a:cs typeface="ＭＳ Ｐゴシック"/>
            </a:endParaRPr>
          </a:p>
          <a:p>
            <a:pPr marL="1544320">
              <a:lnSpc>
                <a:spcPct val="100000"/>
              </a:lnSpc>
            </a:pPr>
            <a:r>
              <a:rPr dirty="0" sz="2400" spc="-5">
                <a:solidFill>
                  <a:srgbClr val="1F2021"/>
                </a:solidFill>
                <a:latin typeface="ＭＳ Ｐゴシック"/>
                <a:cs typeface="ＭＳ Ｐゴシック"/>
              </a:rPr>
              <a:t>アミノ酸が</a:t>
            </a:r>
            <a:r>
              <a:rPr dirty="0" sz="2400" spc="-25">
                <a:solidFill>
                  <a:srgbClr val="1F2021"/>
                </a:solidFill>
                <a:latin typeface="Arial"/>
                <a:cs typeface="Arial"/>
              </a:rPr>
              <a:t>1000</a:t>
            </a:r>
            <a:r>
              <a:rPr dirty="0" sz="2400" spc="-15">
                <a:solidFill>
                  <a:srgbClr val="1F2021"/>
                </a:solidFill>
                <a:latin typeface="ＭＳ Ｐゴシック"/>
                <a:cs typeface="ＭＳ Ｐゴシック"/>
              </a:rPr>
              <a:t>個以上つながった大きなタンパク質では途</a:t>
            </a:r>
            <a:endParaRPr sz="2400">
              <a:latin typeface="ＭＳ Ｐゴシック"/>
              <a:cs typeface="ＭＳ Ｐゴシック"/>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6301" y="253110"/>
            <a:ext cx="5850890" cy="574040"/>
          </a:xfrm>
          <a:prstGeom prst="rect"/>
        </p:spPr>
        <p:txBody>
          <a:bodyPr wrap="square" lIns="0" tIns="12700" rIns="0" bIns="0" rtlCol="0" vert="horz">
            <a:spAutoFit/>
          </a:bodyPr>
          <a:lstStyle/>
          <a:p>
            <a:pPr marL="12700">
              <a:lnSpc>
                <a:spcPct val="100000"/>
              </a:lnSpc>
              <a:spcBef>
                <a:spcPts val="100"/>
              </a:spcBef>
            </a:pPr>
            <a:r>
              <a:rPr dirty="0"/>
              <a:t>１．AlphaFold</a:t>
            </a:r>
            <a:r>
              <a:rPr dirty="0" spc="-75"/>
              <a:t> </a:t>
            </a:r>
            <a:r>
              <a:rPr dirty="0" spc="-30"/>
              <a:t>PDB</a:t>
            </a:r>
            <a:r>
              <a:rPr dirty="0" spc="-15"/>
              <a:t>の使い方</a:t>
            </a:r>
          </a:p>
        </p:txBody>
      </p:sp>
      <p:sp>
        <p:nvSpPr>
          <p:cNvPr id="3" name="object 3"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7</a:t>
            </a:r>
            <a:endParaRPr sz="1200">
              <a:latin typeface="Calibri"/>
              <a:cs typeface="Calibri"/>
            </a:endParaRPr>
          </a:p>
        </p:txBody>
      </p:sp>
      <p:sp>
        <p:nvSpPr>
          <p:cNvPr id="4" name="object 4" descr=""/>
          <p:cNvSpPr txBox="1"/>
          <p:nvPr/>
        </p:nvSpPr>
        <p:spPr>
          <a:xfrm>
            <a:off x="760882" y="5841593"/>
            <a:ext cx="7625080" cy="878840"/>
          </a:xfrm>
          <a:prstGeom prst="rect">
            <a:avLst/>
          </a:prstGeom>
        </p:spPr>
        <p:txBody>
          <a:bodyPr wrap="square" lIns="0" tIns="12065" rIns="0" bIns="0" rtlCol="0" vert="horz">
            <a:spAutoFit/>
          </a:bodyPr>
          <a:lstStyle/>
          <a:p>
            <a:pPr marL="192405" marR="5080" indent="-180340">
              <a:lnSpc>
                <a:spcPct val="100000"/>
              </a:lnSpc>
              <a:spcBef>
                <a:spcPts val="95"/>
              </a:spcBef>
            </a:pPr>
            <a:r>
              <a:rPr dirty="0" sz="2800" spc="-40">
                <a:solidFill>
                  <a:srgbClr val="1F2021"/>
                </a:solidFill>
                <a:latin typeface="ＭＳ Ｐゴシック"/>
                <a:cs typeface="ＭＳ Ｐゴシック"/>
              </a:rPr>
              <a:t>ヒトの</a:t>
            </a:r>
            <a:r>
              <a:rPr dirty="0" sz="2800" spc="-25">
                <a:solidFill>
                  <a:srgbClr val="1F2021"/>
                </a:solidFill>
                <a:latin typeface="Arial"/>
                <a:cs typeface="Arial"/>
              </a:rPr>
              <a:t>5</a:t>
            </a:r>
            <a:r>
              <a:rPr dirty="0" sz="2800" spc="-35">
                <a:solidFill>
                  <a:srgbClr val="1F2021"/>
                </a:solidFill>
                <a:latin typeface="ＭＳ Ｐゴシック"/>
                <a:cs typeface="ＭＳ Ｐゴシック"/>
              </a:rPr>
              <a:t>万種のタンパク質ほぼすべて＋他の</a:t>
            </a:r>
            <a:r>
              <a:rPr dirty="0" sz="2800" spc="-25">
                <a:solidFill>
                  <a:srgbClr val="1F2021"/>
                </a:solidFill>
                <a:latin typeface="Arial"/>
                <a:cs typeface="Arial"/>
              </a:rPr>
              <a:t>20</a:t>
            </a:r>
            <a:r>
              <a:rPr dirty="0" sz="2800" spc="-40">
                <a:solidFill>
                  <a:srgbClr val="1F2021"/>
                </a:solidFill>
                <a:latin typeface="ＭＳ Ｐゴシック"/>
                <a:cs typeface="ＭＳ Ｐゴシック"/>
              </a:rPr>
              <a:t>種の</a:t>
            </a:r>
            <a:r>
              <a:rPr dirty="0" sz="2800" spc="-45">
                <a:solidFill>
                  <a:srgbClr val="1F2021"/>
                </a:solidFill>
                <a:latin typeface="ＭＳ Ｐゴシック"/>
                <a:cs typeface="ＭＳ Ｐゴシック"/>
              </a:rPr>
              <a:t>生物種の構造を片っ端から予測し掲載してある。</a:t>
            </a:r>
            <a:endParaRPr sz="2800">
              <a:latin typeface="ＭＳ Ｐゴシック"/>
              <a:cs typeface="ＭＳ Ｐゴシック"/>
            </a:endParaRPr>
          </a:p>
        </p:txBody>
      </p:sp>
      <p:grpSp>
        <p:nvGrpSpPr>
          <p:cNvPr id="5" name="object 5" descr=""/>
          <p:cNvGrpSpPr/>
          <p:nvPr/>
        </p:nvGrpSpPr>
        <p:grpSpPr>
          <a:xfrm>
            <a:off x="116024" y="1802892"/>
            <a:ext cx="7230109" cy="4087495"/>
            <a:chOff x="116024" y="1802892"/>
            <a:chExt cx="7230109" cy="4087495"/>
          </a:xfrm>
        </p:grpSpPr>
        <p:pic>
          <p:nvPicPr>
            <p:cNvPr id="6" name="object 6" descr=""/>
            <p:cNvPicPr/>
            <p:nvPr/>
          </p:nvPicPr>
          <p:blipFill>
            <a:blip r:embed="rId2" cstate="print"/>
            <a:stretch>
              <a:fillRect/>
            </a:stretch>
          </p:blipFill>
          <p:spPr>
            <a:xfrm>
              <a:off x="1548384" y="1802892"/>
              <a:ext cx="5797295" cy="4087367"/>
            </a:xfrm>
            <a:prstGeom prst="rect">
              <a:avLst/>
            </a:prstGeom>
          </p:spPr>
        </p:pic>
        <p:sp>
          <p:nvSpPr>
            <p:cNvPr id="7" name="object 7" descr=""/>
            <p:cNvSpPr/>
            <p:nvPr/>
          </p:nvSpPr>
          <p:spPr>
            <a:xfrm>
              <a:off x="1592579" y="2740914"/>
              <a:ext cx="459740" cy="759460"/>
            </a:xfrm>
            <a:custGeom>
              <a:avLst/>
              <a:gdLst/>
              <a:ahLst/>
              <a:cxnLst/>
              <a:rect l="l" t="t" r="r" b="b"/>
              <a:pathLst>
                <a:path w="459739" h="759460">
                  <a:moveTo>
                    <a:pt x="336332" y="610704"/>
                  </a:moveTo>
                  <a:lnTo>
                    <a:pt x="281431" y="642620"/>
                  </a:lnTo>
                  <a:lnTo>
                    <a:pt x="459486" y="759460"/>
                  </a:lnTo>
                  <a:lnTo>
                    <a:pt x="451878" y="638175"/>
                  </a:lnTo>
                  <a:lnTo>
                    <a:pt x="352297" y="638175"/>
                  </a:lnTo>
                  <a:lnTo>
                    <a:pt x="336332" y="610704"/>
                  </a:lnTo>
                  <a:close/>
                </a:path>
                <a:path w="459739" h="759460">
                  <a:moveTo>
                    <a:pt x="391191" y="578812"/>
                  </a:moveTo>
                  <a:lnTo>
                    <a:pt x="336332" y="610704"/>
                  </a:lnTo>
                  <a:lnTo>
                    <a:pt x="352297" y="638175"/>
                  </a:lnTo>
                  <a:lnTo>
                    <a:pt x="407162" y="606298"/>
                  </a:lnTo>
                  <a:lnTo>
                    <a:pt x="391191" y="578812"/>
                  </a:lnTo>
                  <a:close/>
                </a:path>
                <a:path w="459739" h="759460">
                  <a:moveTo>
                    <a:pt x="446150" y="546862"/>
                  </a:moveTo>
                  <a:lnTo>
                    <a:pt x="391191" y="578812"/>
                  </a:lnTo>
                  <a:lnTo>
                    <a:pt x="407162" y="606298"/>
                  </a:lnTo>
                  <a:lnTo>
                    <a:pt x="352297" y="638175"/>
                  </a:lnTo>
                  <a:lnTo>
                    <a:pt x="451878" y="638175"/>
                  </a:lnTo>
                  <a:lnTo>
                    <a:pt x="446150" y="546862"/>
                  </a:lnTo>
                  <a:close/>
                </a:path>
                <a:path w="459739" h="759460">
                  <a:moveTo>
                    <a:pt x="54863" y="0"/>
                  </a:moveTo>
                  <a:lnTo>
                    <a:pt x="0" y="32003"/>
                  </a:lnTo>
                  <a:lnTo>
                    <a:pt x="336332" y="610704"/>
                  </a:lnTo>
                  <a:lnTo>
                    <a:pt x="391191" y="578812"/>
                  </a:lnTo>
                  <a:lnTo>
                    <a:pt x="54863" y="0"/>
                  </a:lnTo>
                  <a:close/>
                </a:path>
              </a:pathLst>
            </a:custGeom>
            <a:solidFill>
              <a:srgbClr val="F79546"/>
            </a:solidFill>
          </p:spPr>
          <p:txBody>
            <a:bodyPr wrap="square" lIns="0" tIns="0" rIns="0" bIns="0" rtlCol="0"/>
            <a:lstStyle/>
            <a:p/>
          </p:txBody>
        </p:sp>
        <p:sp>
          <p:nvSpPr>
            <p:cNvPr id="8" name="object 8" descr=""/>
            <p:cNvSpPr/>
            <p:nvPr/>
          </p:nvSpPr>
          <p:spPr>
            <a:xfrm>
              <a:off x="116014" y="1881123"/>
              <a:ext cx="2828925" cy="824865"/>
            </a:xfrm>
            <a:custGeom>
              <a:avLst/>
              <a:gdLst/>
              <a:ahLst/>
              <a:cxnLst/>
              <a:rect l="l" t="t" r="r" b="b"/>
              <a:pathLst>
                <a:path w="2828925" h="824864">
                  <a:moveTo>
                    <a:pt x="2247912" y="426720"/>
                  </a:moveTo>
                  <a:lnTo>
                    <a:pt x="580656" y="426720"/>
                  </a:lnTo>
                  <a:lnTo>
                    <a:pt x="580656" y="824484"/>
                  </a:lnTo>
                  <a:lnTo>
                    <a:pt x="2247912" y="824484"/>
                  </a:lnTo>
                  <a:lnTo>
                    <a:pt x="2247912" y="426720"/>
                  </a:lnTo>
                  <a:close/>
                </a:path>
                <a:path w="2828925" h="824864">
                  <a:moveTo>
                    <a:pt x="2828544" y="0"/>
                  </a:moveTo>
                  <a:lnTo>
                    <a:pt x="0" y="0"/>
                  </a:lnTo>
                  <a:lnTo>
                    <a:pt x="0" y="397764"/>
                  </a:lnTo>
                  <a:lnTo>
                    <a:pt x="2828544" y="397764"/>
                  </a:lnTo>
                  <a:lnTo>
                    <a:pt x="2828544" y="0"/>
                  </a:lnTo>
                  <a:close/>
                </a:path>
              </a:pathLst>
            </a:custGeom>
            <a:solidFill>
              <a:srgbClr val="FFFFFF"/>
            </a:solidFill>
          </p:spPr>
          <p:txBody>
            <a:bodyPr wrap="square" lIns="0" tIns="0" rIns="0" bIns="0" rtlCol="0"/>
            <a:lstStyle/>
            <a:p/>
          </p:txBody>
        </p:sp>
      </p:grpSp>
      <p:sp>
        <p:nvSpPr>
          <p:cNvPr id="9" name="object 9" descr=""/>
          <p:cNvSpPr txBox="1"/>
          <p:nvPr/>
        </p:nvSpPr>
        <p:spPr>
          <a:xfrm>
            <a:off x="103428" y="720369"/>
            <a:ext cx="6555740" cy="1989455"/>
          </a:xfrm>
          <a:prstGeom prst="rect">
            <a:avLst/>
          </a:prstGeom>
        </p:spPr>
        <p:txBody>
          <a:bodyPr wrap="square" lIns="0" tIns="65405" rIns="0" bIns="0" rtlCol="0" vert="horz">
            <a:spAutoFit/>
          </a:bodyPr>
          <a:lstStyle/>
          <a:p>
            <a:pPr algn="ctr" marL="2385060">
              <a:lnSpc>
                <a:spcPct val="100000"/>
              </a:lnSpc>
              <a:spcBef>
                <a:spcPts val="515"/>
              </a:spcBef>
            </a:pPr>
            <a:r>
              <a:rPr dirty="0" sz="2800" spc="-10">
                <a:solidFill>
                  <a:srgbClr val="1F2021"/>
                </a:solidFill>
                <a:latin typeface="Arial"/>
                <a:cs typeface="Arial"/>
              </a:rPr>
              <a:t>https://alphafold.ebi.ac.uk/</a:t>
            </a:r>
            <a:endParaRPr sz="2800">
              <a:latin typeface="Arial"/>
              <a:cs typeface="Arial"/>
            </a:endParaRPr>
          </a:p>
          <a:p>
            <a:pPr algn="ctr" marL="2380615">
              <a:lnSpc>
                <a:spcPct val="100000"/>
              </a:lnSpc>
              <a:spcBef>
                <a:spcPts val="415"/>
              </a:spcBef>
            </a:pPr>
            <a:r>
              <a:rPr dirty="0" sz="2800" spc="-10">
                <a:solidFill>
                  <a:srgbClr val="1F2021"/>
                </a:solidFill>
                <a:latin typeface="Arial"/>
                <a:cs typeface="Arial"/>
              </a:rPr>
              <a:t>↑</a:t>
            </a:r>
            <a:r>
              <a:rPr dirty="0" sz="2800" spc="-35">
                <a:solidFill>
                  <a:srgbClr val="1F2021"/>
                </a:solidFill>
                <a:latin typeface="ＭＳ Ｐゴシック"/>
                <a:cs typeface="ＭＳ Ｐゴシック"/>
              </a:rPr>
              <a:t>の</a:t>
            </a:r>
            <a:r>
              <a:rPr dirty="0" sz="2800" spc="-30">
                <a:solidFill>
                  <a:srgbClr val="1F2021"/>
                </a:solidFill>
                <a:latin typeface="Arial"/>
                <a:cs typeface="Arial"/>
              </a:rPr>
              <a:t>URL</a:t>
            </a:r>
            <a:r>
              <a:rPr dirty="0" sz="2800" spc="-45">
                <a:solidFill>
                  <a:srgbClr val="1F2021"/>
                </a:solidFill>
                <a:latin typeface="ＭＳ Ｐゴシック"/>
                <a:cs typeface="ＭＳ Ｐゴシック"/>
              </a:rPr>
              <a:t>へ移動する</a:t>
            </a:r>
            <a:endParaRPr sz="2800">
              <a:latin typeface="ＭＳ Ｐゴシック"/>
              <a:cs typeface="ＭＳ Ｐゴシック"/>
            </a:endParaRPr>
          </a:p>
          <a:p>
            <a:pPr marL="593090" marR="3705225" indent="-581025">
              <a:lnSpc>
                <a:spcPct val="100000"/>
              </a:lnSpc>
              <a:spcBef>
                <a:spcPts val="1190"/>
              </a:spcBef>
            </a:pPr>
            <a:r>
              <a:rPr dirty="0" sz="2800" spc="-45">
                <a:latin typeface="ＭＳ Ｐゴシック"/>
                <a:cs typeface="ＭＳ Ｐゴシック"/>
              </a:rPr>
              <a:t>ここにタンパク質名を打ち込む</a:t>
            </a:r>
            <a:endParaRPr sz="2800">
              <a:latin typeface="ＭＳ Ｐゴシック"/>
              <a:cs typeface="ＭＳ Ｐゴシック"/>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354" y="253110"/>
            <a:ext cx="6930390" cy="574040"/>
          </a:xfrm>
          <a:prstGeom prst="rect"/>
        </p:spPr>
        <p:txBody>
          <a:bodyPr wrap="square" lIns="0" tIns="12700" rIns="0" bIns="0" rtlCol="0" vert="horz">
            <a:spAutoFit/>
          </a:bodyPr>
          <a:lstStyle/>
          <a:p>
            <a:pPr marL="12700">
              <a:lnSpc>
                <a:spcPct val="100000"/>
              </a:lnSpc>
              <a:spcBef>
                <a:spcPts val="100"/>
              </a:spcBef>
            </a:pPr>
            <a:r>
              <a:rPr dirty="0" spc="-10"/>
              <a:t>『</a:t>
            </a:r>
            <a:r>
              <a:rPr dirty="0"/>
              <a:t>Npl4</a:t>
            </a:r>
            <a:r>
              <a:rPr dirty="0" spc="25"/>
              <a:t> </a:t>
            </a:r>
            <a:r>
              <a:rPr dirty="0" spc="-10"/>
              <a:t>human</a:t>
            </a:r>
            <a:r>
              <a:rPr dirty="0" spc="-5"/>
              <a:t>』で検索した場合の例</a:t>
            </a:r>
          </a:p>
        </p:txBody>
      </p:sp>
      <p:sp>
        <p:nvSpPr>
          <p:cNvPr id="3" name="object 3" descr=""/>
          <p:cNvSpPr txBox="1"/>
          <p:nvPr/>
        </p:nvSpPr>
        <p:spPr>
          <a:xfrm>
            <a:off x="531977" y="4999101"/>
            <a:ext cx="8078470" cy="1636395"/>
          </a:xfrm>
          <a:prstGeom prst="rect">
            <a:avLst/>
          </a:prstGeom>
        </p:spPr>
        <p:txBody>
          <a:bodyPr wrap="square" lIns="0" tIns="12700" rIns="0" bIns="0" rtlCol="0" vert="horz">
            <a:spAutoFit/>
          </a:bodyPr>
          <a:lstStyle/>
          <a:p>
            <a:pPr algn="ctr" marL="1905">
              <a:lnSpc>
                <a:spcPct val="100000"/>
              </a:lnSpc>
              <a:spcBef>
                <a:spcPts val="100"/>
              </a:spcBef>
            </a:pPr>
            <a:r>
              <a:rPr dirty="0" sz="2400" spc="-40">
                <a:solidFill>
                  <a:srgbClr val="1F2021"/>
                </a:solidFill>
                <a:latin typeface="ＭＳ Ｐゴシック"/>
                <a:cs typeface="ＭＳ Ｐゴシック"/>
              </a:rPr>
              <a:t>様々な生物種が登録されているので、</a:t>
            </a:r>
            <a:endParaRPr sz="2400">
              <a:latin typeface="ＭＳ Ｐゴシック"/>
              <a:cs typeface="ＭＳ Ｐゴシック"/>
            </a:endParaRPr>
          </a:p>
          <a:p>
            <a:pPr algn="ctr" marL="2540">
              <a:lnSpc>
                <a:spcPct val="100000"/>
              </a:lnSpc>
              <a:tabLst>
                <a:tab pos="3429000" algn="l"/>
              </a:tabLst>
            </a:pPr>
            <a:r>
              <a:rPr dirty="0" sz="2400" spc="-25">
                <a:solidFill>
                  <a:srgbClr val="1F2021"/>
                </a:solidFill>
                <a:latin typeface="ＭＳ Ｐゴシック"/>
                <a:cs typeface="ＭＳ Ｐゴシック"/>
              </a:rPr>
              <a:t>タ</a:t>
            </a:r>
            <a:r>
              <a:rPr dirty="0" sz="2400" spc="-30">
                <a:solidFill>
                  <a:srgbClr val="1F2021"/>
                </a:solidFill>
                <a:latin typeface="ＭＳ Ｐゴシック"/>
                <a:cs typeface="ＭＳ Ｐゴシック"/>
              </a:rPr>
              <a:t>ンパ</a:t>
            </a:r>
            <a:r>
              <a:rPr dirty="0" sz="2400" spc="-25">
                <a:solidFill>
                  <a:srgbClr val="1F2021"/>
                </a:solidFill>
                <a:latin typeface="ＭＳ Ｐゴシック"/>
                <a:cs typeface="ＭＳ Ｐゴシック"/>
              </a:rPr>
              <a:t>ク</a:t>
            </a:r>
            <a:r>
              <a:rPr dirty="0" sz="2400" spc="-30">
                <a:solidFill>
                  <a:srgbClr val="1F2021"/>
                </a:solidFill>
                <a:latin typeface="ＭＳ Ｐゴシック"/>
                <a:cs typeface="ＭＳ Ｐゴシック"/>
              </a:rPr>
              <a:t>質</a:t>
            </a:r>
            <a:r>
              <a:rPr dirty="0" sz="2400">
                <a:solidFill>
                  <a:srgbClr val="1F2021"/>
                </a:solidFill>
                <a:latin typeface="ＭＳ Ｐゴシック"/>
                <a:cs typeface="ＭＳ Ｐゴシック"/>
              </a:rPr>
              <a:t>名</a:t>
            </a:r>
            <a:r>
              <a:rPr dirty="0" sz="2400" spc="-55">
                <a:solidFill>
                  <a:srgbClr val="1F2021"/>
                </a:solidFill>
                <a:latin typeface="ＭＳ Ｐゴシック"/>
                <a:cs typeface="ＭＳ Ｐゴシック"/>
              </a:rPr>
              <a:t> </a:t>
            </a:r>
            <a:r>
              <a:rPr dirty="0" sz="2400">
                <a:solidFill>
                  <a:srgbClr val="1F2021"/>
                </a:solidFill>
                <a:latin typeface="Arial"/>
                <a:cs typeface="Arial"/>
              </a:rPr>
              <a:t>+ </a:t>
            </a:r>
            <a:r>
              <a:rPr dirty="0" sz="2400">
                <a:solidFill>
                  <a:srgbClr val="1F2021"/>
                </a:solidFill>
                <a:latin typeface="ＭＳ Ｐゴシック"/>
                <a:cs typeface="ＭＳ Ｐゴシック"/>
              </a:rPr>
              <a:t>生物種</a:t>
            </a:r>
            <a:r>
              <a:rPr dirty="0" sz="2400" spc="-50">
                <a:solidFill>
                  <a:srgbClr val="1F2021"/>
                </a:solidFill>
                <a:latin typeface="ＭＳ Ｐゴシック"/>
                <a:cs typeface="ＭＳ Ｐゴシック"/>
              </a:rPr>
              <a:t>名</a:t>
            </a:r>
            <a:r>
              <a:rPr dirty="0" sz="2400">
                <a:solidFill>
                  <a:srgbClr val="1F2021"/>
                </a:solidFill>
                <a:latin typeface="ＭＳ Ｐゴシック"/>
                <a:cs typeface="ＭＳ Ｐゴシック"/>
              </a:rPr>
              <a:t>	</a:t>
            </a:r>
            <a:r>
              <a:rPr dirty="0" sz="2400" spc="-35">
                <a:solidFill>
                  <a:srgbClr val="1F2021"/>
                </a:solidFill>
                <a:latin typeface="ＭＳ Ｐゴシック"/>
                <a:cs typeface="ＭＳ Ｐゴシック"/>
              </a:rPr>
              <a:t>で検索するのが良い</a:t>
            </a:r>
            <a:r>
              <a:rPr dirty="0" sz="2400" spc="-50">
                <a:solidFill>
                  <a:srgbClr val="1F2021"/>
                </a:solidFill>
                <a:latin typeface="ＭＳ Ｐゴシック"/>
                <a:cs typeface="ＭＳ Ｐゴシック"/>
              </a:rPr>
              <a:t>。</a:t>
            </a:r>
            <a:endParaRPr sz="2400">
              <a:latin typeface="ＭＳ Ｐゴシック"/>
              <a:cs typeface="ＭＳ Ｐゴシック"/>
            </a:endParaRPr>
          </a:p>
          <a:p>
            <a:pPr algn="ctr" marL="12700" marR="5080">
              <a:lnSpc>
                <a:spcPct val="100000"/>
              </a:lnSpc>
            </a:pPr>
            <a:r>
              <a:rPr dirty="0" sz="2400" spc="-30">
                <a:solidFill>
                  <a:srgbClr val="1F2021"/>
                </a:solidFill>
                <a:latin typeface="ＭＳ Ｐゴシック"/>
                <a:cs typeface="ＭＳ Ｐゴシック"/>
              </a:rPr>
              <a:t>ここでは、ヒトの</a:t>
            </a:r>
            <a:r>
              <a:rPr dirty="0" sz="2400" spc="-25">
                <a:solidFill>
                  <a:srgbClr val="1F2021"/>
                </a:solidFill>
                <a:latin typeface="Arial"/>
                <a:cs typeface="Arial"/>
              </a:rPr>
              <a:t>Npl4</a:t>
            </a:r>
            <a:r>
              <a:rPr dirty="0" sz="2400" spc="-40">
                <a:solidFill>
                  <a:srgbClr val="1F2021"/>
                </a:solidFill>
                <a:latin typeface="ＭＳ Ｐゴシック"/>
                <a:cs typeface="ＭＳ Ｐゴシック"/>
              </a:rPr>
              <a:t>といいうタンパク質の構造を検索している。</a:t>
            </a:r>
            <a:r>
              <a:rPr dirty="0" sz="2400" spc="-45">
                <a:solidFill>
                  <a:srgbClr val="1F2021"/>
                </a:solidFill>
                <a:latin typeface="ＭＳ Ｐゴシック"/>
                <a:cs typeface="ＭＳ Ｐゴシック"/>
              </a:rPr>
              <a:t>自分でも興味のあるタンパク質の名前を検索してみましょう。</a:t>
            </a:r>
            <a:endParaRPr sz="2400">
              <a:latin typeface="ＭＳ Ｐゴシック"/>
              <a:cs typeface="ＭＳ Ｐゴシック"/>
            </a:endParaRPr>
          </a:p>
          <a:p>
            <a:pPr algn="r" marR="6985">
              <a:lnSpc>
                <a:spcPts val="1165"/>
              </a:lnSpc>
            </a:pPr>
            <a:r>
              <a:rPr dirty="0" sz="1200" spc="-50">
                <a:solidFill>
                  <a:srgbClr val="888888"/>
                </a:solidFill>
                <a:latin typeface="Calibri"/>
                <a:cs typeface="Calibri"/>
              </a:rPr>
              <a:t>8</a:t>
            </a:r>
            <a:endParaRPr sz="1200">
              <a:latin typeface="Calibri"/>
              <a:cs typeface="Calibri"/>
            </a:endParaRPr>
          </a:p>
        </p:txBody>
      </p:sp>
      <p:grpSp>
        <p:nvGrpSpPr>
          <p:cNvPr id="4" name="object 4" descr=""/>
          <p:cNvGrpSpPr/>
          <p:nvPr/>
        </p:nvGrpSpPr>
        <p:grpSpPr>
          <a:xfrm>
            <a:off x="1091584" y="1100570"/>
            <a:ext cx="7080250" cy="3715385"/>
            <a:chOff x="1091584" y="1100570"/>
            <a:chExt cx="7080250" cy="3715385"/>
          </a:xfrm>
        </p:grpSpPr>
        <p:pic>
          <p:nvPicPr>
            <p:cNvPr id="5" name="object 5" descr=""/>
            <p:cNvPicPr/>
            <p:nvPr/>
          </p:nvPicPr>
          <p:blipFill>
            <a:blip r:embed="rId2" cstate="print"/>
            <a:stretch>
              <a:fillRect/>
            </a:stretch>
          </p:blipFill>
          <p:spPr>
            <a:xfrm>
              <a:off x="1091584" y="1100570"/>
              <a:ext cx="7080103" cy="3715269"/>
            </a:xfrm>
            <a:prstGeom prst="rect">
              <a:avLst/>
            </a:prstGeom>
          </p:spPr>
        </p:pic>
        <p:sp>
          <p:nvSpPr>
            <p:cNvPr id="6" name="object 6" descr=""/>
            <p:cNvSpPr/>
            <p:nvPr/>
          </p:nvSpPr>
          <p:spPr>
            <a:xfrm>
              <a:off x="2687954" y="1887981"/>
              <a:ext cx="805180" cy="381635"/>
            </a:xfrm>
            <a:custGeom>
              <a:avLst/>
              <a:gdLst/>
              <a:ahLst/>
              <a:cxnLst/>
              <a:rect l="l" t="t" r="r" b="b"/>
              <a:pathLst>
                <a:path w="805179" h="381635">
                  <a:moveTo>
                    <a:pt x="617094" y="323253"/>
                  </a:moveTo>
                  <a:lnTo>
                    <a:pt x="592073" y="381634"/>
                  </a:lnTo>
                  <a:lnTo>
                    <a:pt x="804671" y="369188"/>
                  </a:lnTo>
                  <a:lnTo>
                    <a:pt x="776433" y="335788"/>
                  </a:lnTo>
                  <a:lnTo>
                    <a:pt x="646303" y="335788"/>
                  </a:lnTo>
                  <a:lnTo>
                    <a:pt x="617094" y="323253"/>
                  </a:lnTo>
                  <a:close/>
                </a:path>
                <a:path w="805179" h="381635">
                  <a:moveTo>
                    <a:pt x="642130" y="264837"/>
                  </a:moveTo>
                  <a:lnTo>
                    <a:pt x="617094" y="323253"/>
                  </a:lnTo>
                  <a:lnTo>
                    <a:pt x="646303" y="335788"/>
                  </a:lnTo>
                  <a:lnTo>
                    <a:pt x="671321" y="277367"/>
                  </a:lnTo>
                  <a:lnTo>
                    <a:pt x="642130" y="264837"/>
                  </a:lnTo>
                  <a:close/>
                </a:path>
                <a:path w="805179" h="381635">
                  <a:moveTo>
                    <a:pt x="667131" y="206501"/>
                  </a:moveTo>
                  <a:lnTo>
                    <a:pt x="642130" y="264837"/>
                  </a:lnTo>
                  <a:lnTo>
                    <a:pt x="671321" y="277367"/>
                  </a:lnTo>
                  <a:lnTo>
                    <a:pt x="646303" y="335788"/>
                  </a:lnTo>
                  <a:lnTo>
                    <a:pt x="776433" y="335788"/>
                  </a:lnTo>
                  <a:lnTo>
                    <a:pt x="667131" y="206501"/>
                  </a:lnTo>
                  <a:close/>
                </a:path>
                <a:path w="805179" h="381635">
                  <a:moveTo>
                    <a:pt x="25145" y="0"/>
                  </a:moveTo>
                  <a:lnTo>
                    <a:pt x="0" y="58419"/>
                  </a:lnTo>
                  <a:lnTo>
                    <a:pt x="617094" y="323253"/>
                  </a:lnTo>
                  <a:lnTo>
                    <a:pt x="642130" y="264837"/>
                  </a:lnTo>
                  <a:lnTo>
                    <a:pt x="25145" y="0"/>
                  </a:lnTo>
                  <a:close/>
                </a:path>
              </a:pathLst>
            </a:custGeom>
            <a:solidFill>
              <a:srgbClr val="F79546"/>
            </a:solidFill>
          </p:spPr>
          <p:txBody>
            <a:bodyPr wrap="square" lIns="0" tIns="0" rIns="0" bIns="0" rtlCol="0"/>
            <a:lstStyle/>
            <a:p/>
          </p:txBody>
        </p:sp>
      </p:grpSp>
      <p:sp>
        <p:nvSpPr>
          <p:cNvPr id="7" name="object 7" descr=""/>
          <p:cNvSpPr txBox="1"/>
          <p:nvPr/>
        </p:nvSpPr>
        <p:spPr>
          <a:xfrm>
            <a:off x="1456436" y="1661617"/>
            <a:ext cx="1124585" cy="452120"/>
          </a:xfrm>
          <a:prstGeom prst="rect">
            <a:avLst/>
          </a:prstGeom>
        </p:spPr>
        <p:txBody>
          <a:bodyPr wrap="square" lIns="0" tIns="12065" rIns="0" bIns="0" rtlCol="0" vert="horz">
            <a:spAutoFit/>
          </a:bodyPr>
          <a:lstStyle/>
          <a:p>
            <a:pPr marL="12700">
              <a:lnSpc>
                <a:spcPct val="100000"/>
              </a:lnSpc>
              <a:spcBef>
                <a:spcPts val="95"/>
              </a:spcBef>
            </a:pPr>
            <a:r>
              <a:rPr dirty="0" sz="2800" spc="-40">
                <a:latin typeface="ＭＳ Ｐゴシック"/>
                <a:cs typeface="ＭＳ Ｐゴシック"/>
              </a:rPr>
              <a:t>クリック</a:t>
            </a:r>
            <a:endParaRPr sz="2800">
              <a:latin typeface="ＭＳ Ｐゴシック"/>
              <a:cs typeface="ＭＳ Ｐゴシック"/>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2685" y="253110"/>
            <a:ext cx="7419975" cy="574040"/>
          </a:xfrm>
          <a:prstGeom prst="rect"/>
        </p:spPr>
        <p:txBody>
          <a:bodyPr wrap="square" lIns="0" tIns="12700" rIns="0" bIns="0" rtlCol="0" vert="horz">
            <a:spAutoFit/>
          </a:bodyPr>
          <a:lstStyle/>
          <a:p>
            <a:pPr marL="12700">
              <a:lnSpc>
                <a:spcPct val="100000"/>
              </a:lnSpc>
              <a:spcBef>
                <a:spcPts val="100"/>
              </a:spcBef>
            </a:pPr>
            <a:r>
              <a:rPr dirty="0" spc="-15"/>
              <a:t>構造の予測結果はすぐに見ることができる</a:t>
            </a:r>
          </a:p>
        </p:txBody>
      </p:sp>
      <p:sp>
        <p:nvSpPr>
          <p:cNvPr id="3" name="object 3" descr=""/>
          <p:cNvSpPr txBox="1"/>
          <p:nvPr/>
        </p:nvSpPr>
        <p:spPr>
          <a:xfrm>
            <a:off x="8504935" y="6426809"/>
            <a:ext cx="10287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888888"/>
                </a:solidFill>
                <a:latin typeface="Calibri"/>
                <a:cs typeface="Calibri"/>
              </a:rPr>
              <a:t>9</a:t>
            </a:r>
            <a:endParaRPr sz="1200">
              <a:latin typeface="Calibri"/>
              <a:cs typeface="Calibri"/>
            </a:endParaRPr>
          </a:p>
        </p:txBody>
      </p:sp>
      <p:grpSp>
        <p:nvGrpSpPr>
          <p:cNvPr id="4" name="object 4" descr=""/>
          <p:cNvGrpSpPr/>
          <p:nvPr/>
        </p:nvGrpSpPr>
        <p:grpSpPr>
          <a:xfrm>
            <a:off x="108204" y="1005386"/>
            <a:ext cx="8976995" cy="3906520"/>
            <a:chOff x="108204" y="1005386"/>
            <a:chExt cx="8976995" cy="3906520"/>
          </a:xfrm>
        </p:grpSpPr>
        <p:pic>
          <p:nvPicPr>
            <p:cNvPr id="5" name="object 5" descr=""/>
            <p:cNvPicPr/>
            <p:nvPr/>
          </p:nvPicPr>
          <p:blipFill>
            <a:blip r:embed="rId2" cstate="print"/>
            <a:stretch>
              <a:fillRect/>
            </a:stretch>
          </p:blipFill>
          <p:spPr>
            <a:xfrm>
              <a:off x="108204" y="1005386"/>
              <a:ext cx="8976456" cy="3906465"/>
            </a:xfrm>
            <a:prstGeom prst="rect">
              <a:avLst/>
            </a:prstGeom>
          </p:spPr>
        </p:pic>
        <p:sp>
          <p:nvSpPr>
            <p:cNvPr id="6" name="object 6" descr=""/>
            <p:cNvSpPr/>
            <p:nvPr/>
          </p:nvSpPr>
          <p:spPr>
            <a:xfrm>
              <a:off x="467868" y="2813303"/>
              <a:ext cx="279400" cy="464184"/>
            </a:xfrm>
            <a:custGeom>
              <a:avLst/>
              <a:gdLst/>
              <a:ahLst/>
              <a:cxnLst/>
              <a:rect l="l" t="t" r="r" b="b"/>
              <a:pathLst>
                <a:path w="279400" h="464185">
                  <a:moveTo>
                    <a:pt x="120841" y="150658"/>
                  </a:moveTo>
                  <a:lnTo>
                    <a:pt x="65414" y="181708"/>
                  </a:lnTo>
                  <a:lnTo>
                    <a:pt x="223621" y="463931"/>
                  </a:lnTo>
                  <a:lnTo>
                    <a:pt x="279006" y="432943"/>
                  </a:lnTo>
                  <a:lnTo>
                    <a:pt x="120841" y="150658"/>
                  </a:lnTo>
                  <a:close/>
                </a:path>
                <a:path w="279400" h="464185">
                  <a:moveTo>
                    <a:pt x="0" y="0"/>
                  </a:moveTo>
                  <a:lnTo>
                    <a:pt x="10045" y="212725"/>
                  </a:lnTo>
                  <a:lnTo>
                    <a:pt x="65414" y="181708"/>
                  </a:lnTo>
                  <a:lnTo>
                    <a:pt x="49911" y="154050"/>
                  </a:lnTo>
                  <a:lnTo>
                    <a:pt x="105308" y="122936"/>
                  </a:lnTo>
                  <a:lnTo>
                    <a:pt x="170330" y="122936"/>
                  </a:lnTo>
                  <a:lnTo>
                    <a:pt x="176225" y="119634"/>
                  </a:lnTo>
                  <a:lnTo>
                    <a:pt x="0" y="0"/>
                  </a:lnTo>
                  <a:close/>
                </a:path>
                <a:path w="279400" h="464185">
                  <a:moveTo>
                    <a:pt x="105308" y="122936"/>
                  </a:moveTo>
                  <a:lnTo>
                    <a:pt x="49911" y="154050"/>
                  </a:lnTo>
                  <a:lnTo>
                    <a:pt x="65414" y="181708"/>
                  </a:lnTo>
                  <a:lnTo>
                    <a:pt x="120841" y="150658"/>
                  </a:lnTo>
                  <a:lnTo>
                    <a:pt x="105308" y="122936"/>
                  </a:lnTo>
                  <a:close/>
                </a:path>
                <a:path w="279400" h="464185">
                  <a:moveTo>
                    <a:pt x="170330" y="122936"/>
                  </a:moveTo>
                  <a:lnTo>
                    <a:pt x="105308" y="122936"/>
                  </a:lnTo>
                  <a:lnTo>
                    <a:pt x="120841" y="150658"/>
                  </a:lnTo>
                  <a:lnTo>
                    <a:pt x="170330" y="122936"/>
                  </a:lnTo>
                  <a:close/>
                </a:path>
              </a:pathLst>
            </a:custGeom>
            <a:solidFill>
              <a:srgbClr val="F79546"/>
            </a:solidFill>
          </p:spPr>
          <p:txBody>
            <a:bodyPr wrap="square" lIns="0" tIns="0" rIns="0" bIns="0" rtlCol="0"/>
            <a:lstStyle/>
            <a:p/>
          </p:txBody>
        </p:sp>
      </p:grpSp>
      <p:sp>
        <p:nvSpPr>
          <p:cNvPr id="7" name="object 7" descr=""/>
          <p:cNvSpPr txBox="1"/>
          <p:nvPr/>
        </p:nvSpPr>
        <p:spPr>
          <a:xfrm>
            <a:off x="590765" y="3474339"/>
            <a:ext cx="1078230" cy="356870"/>
          </a:xfrm>
          <a:prstGeom prst="rect">
            <a:avLst/>
          </a:prstGeom>
          <a:solidFill>
            <a:srgbClr val="FFFFFF"/>
          </a:solidFill>
        </p:spPr>
        <p:txBody>
          <a:bodyPr wrap="square" lIns="0" tIns="0" rIns="0" bIns="0" rtlCol="0" vert="horz">
            <a:spAutoFit/>
          </a:bodyPr>
          <a:lstStyle/>
          <a:p>
            <a:pPr>
              <a:lnSpc>
                <a:spcPts val="2810"/>
              </a:lnSpc>
            </a:pPr>
            <a:r>
              <a:rPr dirty="0" sz="2800" spc="-40">
                <a:latin typeface="ＭＳ Ｐゴシック"/>
                <a:cs typeface="ＭＳ Ｐゴシック"/>
              </a:rPr>
              <a:t>構造の</a:t>
            </a:r>
            <a:endParaRPr sz="2800">
              <a:latin typeface="ＭＳ Ｐゴシック"/>
              <a:cs typeface="ＭＳ Ｐゴシック"/>
            </a:endParaRPr>
          </a:p>
        </p:txBody>
      </p:sp>
      <p:sp>
        <p:nvSpPr>
          <p:cNvPr id="8" name="object 8" descr=""/>
          <p:cNvSpPr txBox="1"/>
          <p:nvPr/>
        </p:nvSpPr>
        <p:spPr>
          <a:xfrm>
            <a:off x="590765" y="3861434"/>
            <a:ext cx="1078230" cy="398145"/>
          </a:xfrm>
          <a:prstGeom prst="rect">
            <a:avLst/>
          </a:prstGeom>
          <a:solidFill>
            <a:srgbClr val="FFFFFF"/>
          </a:solidFill>
        </p:spPr>
        <p:txBody>
          <a:bodyPr wrap="square" lIns="0" tIns="0" rIns="0" bIns="0" rtlCol="0" vert="horz">
            <a:spAutoFit/>
          </a:bodyPr>
          <a:lstStyle/>
          <a:p>
            <a:pPr>
              <a:lnSpc>
                <a:spcPts val="3065"/>
              </a:lnSpc>
            </a:pPr>
            <a:r>
              <a:rPr dirty="0" sz="2800" spc="-40">
                <a:latin typeface="ＭＳ Ｐゴシック"/>
                <a:cs typeface="ＭＳ Ｐゴシック"/>
              </a:rPr>
              <a:t>信頼性</a:t>
            </a:r>
            <a:endParaRPr sz="2800">
              <a:latin typeface="ＭＳ Ｐゴシック"/>
              <a:cs typeface="ＭＳ Ｐゴシック"/>
            </a:endParaRPr>
          </a:p>
        </p:txBody>
      </p:sp>
      <p:sp>
        <p:nvSpPr>
          <p:cNvPr id="9" name="object 9" descr=""/>
          <p:cNvSpPr txBox="1"/>
          <p:nvPr/>
        </p:nvSpPr>
        <p:spPr>
          <a:xfrm>
            <a:off x="590765" y="4288154"/>
            <a:ext cx="1078230" cy="398145"/>
          </a:xfrm>
          <a:prstGeom prst="rect">
            <a:avLst/>
          </a:prstGeom>
          <a:solidFill>
            <a:srgbClr val="FFFFFF"/>
          </a:solidFill>
        </p:spPr>
        <p:txBody>
          <a:bodyPr wrap="square" lIns="0" tIns="0" rIns="0" bIns="0" rtlCol="0" vert="horz">
            <a:spAutoFit/>
          </a:bodyPr>
          <a:lstStyle/>
          <a:p>
            <a:pPr>
              <a:lnSpc>
                <a:spcPts val="3065"/>
              </a:lnSpc>
            </a:pPr>
            <a:r>
              <a:rPr dirty="0" sz="2800" spc="-45">
                <a:latin typeface="ＭＳ Ｐゴシック"/>
                <a:cs typeface="ＭＳ Ｐゴシック"/>
              </a:rPr>
              <a:t>の凡例</a:t>
            </a:r>
            <a:endParaRPr sz="2800">
              <a:latin typeface="ＭＳ Ｐゴシック"/>
              <a:cs typeface="ＭＳ Ｐゴシック"/>
            </a:endParaRPr>
          </a:p>
        </p:txBody>
      </p:sp>
      <p:sp>
        <p:nvSpPr>
          <p:cNvPr id="10" name="object 10" descr=""/>
          <p:cNvSpPr txBox="1"/>
          <p:nvPr/>
        </p:nvSpPr>
        <p:spPr>
          <a:xfrm>
            <a:off x="489305" y="5114925"/>
            <a:ext cx="8169275" cy="1211580"/>
          </a:xfrm>
          <a:prstGeom prst="rect">
            <a:avLst/>
          </a:prstGeom>
        </p:spPr>
        <p:txBody>
          <a:bodyPr wrap="square" lIns="0" tIns="12700" rIns="0" bIns="0" rtlCol="0" vert="horz">
            <a:spAutoFit/>
          </a:bodyPr>
          <a:lstStyle/>
          <a:p>
            <a:pPr algn="ctr" marL="1314450" marR="1311910">
              <a:lnSpc>
                <a:spcPct val="100000"/>
              </a:lnSpc>
              <a:spcBef>
                <a:spcPts val="100"/>
              </a:spcBef>
            </a:pPr>
            <a:r>
              <a:rPr dirty="0" sz="2400" spc="-45">
                <a:solidFill>
                  <a:srgbClr val="1F2021"/>
                </a:solidFill>
                <a:latin typeface="ＭＳ Ｐゴシック"/>
                <a:cs typeface="ＭＳ Ｐゴシック"/>
              </a:rPr>
              <a:t>構造を左クリックで回転、右クリックで移動、</a:t>
            </a:r>
            <a:r>
              <a:rPr dirty="0" sz="2400" spc="-20">
                <a:solidFill>
                  <a:srgbClr val="1F2021"/>
                </a:solidFill>
                <a:latin typeface="ＭＳ Ｐゴシック"/>
                <a:cs typeface="ＭＳ Ｐゴシック"/>
              </a:rPr>
              <a:t>ホイールで拡大・縮小ができる。</a:t>
            </a:r>
            <a:endParaRPr sz="2400">
              <a:latin typeface="ＭＳ Ｐゴシック"/>
              <a:cs typeface="ＭＳ Ｐゴシック"/>
            </a:endParaRPr>
          </a:p>
          <a:p>
            <a:pPr algn="ctr">
              <a:lnSpc>
                <a:spcPct val="100000"/>
              </a:lnSpc>
              <a:spcBef>
                <a:spcPts val="695"/>
              </a:spcBef>
            </a:pPr>
            <a:r>
              <a:rPr dirty="0" sz="2400" spc="-40">
                <a:solidFill>
                  <a:srgbClr val="1F2021"/>
                </a:solidFill>
                <a:latin typeface="ＭＳ Ｐゴシック"/>
                <a:cs typeface="ＭＳ Ｐゴシック"/>
              </a:rPr>
              <a:t>青いところは構造予測結果の信頼性が高いと考えられるところ、</a:t>
            </a:r>
            <a:endParaRPr sz="2400">
              <a:latin typeface="ＭＳ Ｐゴシック"/>
              <a:cs typeface="ＭＳ Ｐゴシック"/>
            </a:endParaRPr>
          </a:p>
        </p:txBody>
      </p:sp>
      <p:sp>
        <p:nvSpPr>
          <p:cNvPr id="11" name="object 11" descr=""/>
          <p:cNvSpPr/>
          <p:nvPr/>
        </p:nvSpPr>
        <p:spPr>
          <a:xfrm>
            <a:off x="2815970" y="1700783"/>
            <a:ext cx="316230" cy="541655"/>
          </a:xfrm>
          <a:custGeom>
            <a:avLst/>
            <a:gdLst/>
            <a:ahLst/>
            <a:cxnLst/>
            <a:rect l="l" t="t" r="r" b="b"/>
            <a:pathLst>
              <a:path w="316230" h="541655">
                <a:moveTo>
                  <a:pt x="196475" y="151787"/>
                </a:moveTo>
                <a:lnTo>
                  <a:pt x="0" y="510793"/>
                </a:lnTo>
                <a:lnTo>
                  <a:pt x="55626" y="541274"/>
                </a:lnTo>
                <a:lnTo>
                  <a:pt x="252183" y="182331"/>
                </a:lnTo>
                <a:lnTo>
                  <a:pt x="196475" y="151787"/>
                </a:lnTo>
                <a:close/>
              </a:path>
              <a:path w="316230" h="541655">
                <a:moveTo>
                  <a:pt x="311189" y="123951"/>
                </a:moveTo>
                <a:lnTo>
                  <a:pt x="211709" y="123951"/>
                </a:lnTo>
                <a:lnTo>
                  <a:pt x="267462" y="154431"/>
                </a:lnTo>
                <a:lnTo>
                  <a:pt x="252183" y="182331"/>
                </a:lnTo>
                <a:lnTo>
                  <a:pt x="307848" y="212851"/>
                </a:lnTo>
                <a:lnTo>
                  <a:pt x="311189" y="123951"/>
                </a:lnTo>
                <a:close/>
              </a:path>
              <a:path w="316230" h="541655">
                <a:moveTo>
                  <a:pt x="211709" y="123951"/>
                </a:moveTo>
                <a:lnTo>
                  <a:pt x="196475" y="151787"/>
                </a:lnTo>
                <a:lnTo>
                  <a:pt x="252183" y="182331"/>
                </a:lnTo>
                <a:lnTo>
                  <a:pt x="267462" y="154431"/>
                </a:lnTo>
                <a:lnTo>
                  <a:pt x="211709" y="123951"/>
                </a:lnTo>
                <a:close/>
              </a:path>
              <a:path w="316230" h="541655">
                <a:moveTo>
                  <a:pt x="315849" y="0"/>
                </a:moveTo>
                <a:lnTo>
                  <a:pt x="140843" y="121285"/>
                </a:lnTo>
                <a:lnTo>
                  <a:pt x="196475" y="151787"/>
                </a:lnTo>
                <a:lnTo>
                  <a:pt x="211709" y="123951"/>
                </a:lnTo>
                <a:lnTo>
                  <a:pt x="311189" y="123951"/>
                </a:lnTo>
                <a:lnTo>
                  <a:pt x="315849" y="0"/>
                </a:lnTo>
                <a:close/>
              </a:path>
            </a:pathLst>
          </a:custGeom>
          <a:solidFill>
            <a:srgbClr val="F79546"/>
          </a:solidFill>
        </p:spPr>
        <p:txBody>
          <a:bodyPr wrap="square" lIns="0" tIns="0" rIns="0" bIns="0" rtlCol="0"/>
          <a:lstStyle/>
          <a:p/>
        </p:txBody>
      </p:sp>
      <p:sp>
        <p:nvSpPr>
          <p:cNvPr id="12" name="object 12" descr=""/>
          <p:cNvSpPr txBox="1"/>
          <p:nvPr/>
        </p:nvSpPr>
        <p:spPr>
          <a:xfrm>
            <a:off x="1030109" y="2313685"/>
            <a:ext cx="3446145" cy="356870"/>
          </a:xfrm>
          <a:prstGeom prst="rect">
            <a:avLst/>
          </a:prstGeom>
          <a:solidFill>
            <a:srgbClr val="FFFFFF"/>
          </a:solidFill>
        </p:spPr>
        <p:txBody>
          <a:bodyPr wrap="square" lIns="0" tIns="0" rIns="0" bIns="0" rtlCol="0" vert="horz">
            <a:spAutoFit/>
          </a:bodyPr>
          <a:lstStyle/>
          <a:p>
            <a:pPr>
              <a:lnSpc>
                <a:spcPts val="2810"/>
              </a:lnSpc>
            </a:pPr>
            <a:r>
              <a:rPr dirty="0" sz="2800" spc="-45">
                <a:latin typeface="ＭＳ Ｐゴシック"/>
                <a:cs typeface="ＭＳ Ｐゴシック"/>
              </a:rPr>
              <a:t>タンパク質のアミノ酸の</a:t>
            </a:r>
            <a:endParaRPr sz="2800">
              <a:latin typeface="ＭＳ Ｐゴシック"/>
              <a:cs typeface="ＭＳ Ｐゴシック"/>
            </a:endParaRPr>
          </a:p>
        </p:txBody>
      </p:sp>
      <p:sp>
        <p:nvSpPr>
          <p:cNvPr id="13" name="object 13" descr=""/>
          <p:cNvSpPr txBox="1"/>
          <p:nvPr/>
        </p:nvSpPr>
        <p:spPr>
          <a:xfrm>
            <a:off x="2227960" y="2700782"/>
            <a:ext cx="1064260" cy="398145"/>
          </a:xfrm>
          <a:prstGeom prst="rect">
            <a:avLst/>
          </a:prstGeom>
          <a:solidFill>
            <a:srgbClr val="FFFFFF"/>
          </a:solidFill>
        </p:spPr>
        <p:txBody>
          <a:bodyPr wrap="square" lIns="0" tIns="0" rIns="0" bIns="0" rtlCol="0" vert="horz">
            <a:spAutoFit/>
          </a:bodyPr>
          <a:lstStyle/>
          <a:p>
            <a:pPr>
              <a:lnSpc>
                <a:spcPts val="3060"/>
              </a:lnSpc>
            </a:pPr>
            <a:r>
              <a:rPr dirty="0" sz="2800" spc="-45">
                <a:latin typeface="ＭＳ Ｐゴシック"/>
                <a:cs typeface="ＭＳ Ｐゴシック"/>
              </a:rPr>
              <a:t>並び順</a:t>
            </a:r>
            <a:endParaRPr sz="2800">
              <a:latin typeface="ＭＳ Ｐゴシック"/>
              <a:cs typeface="ＭＳ Ｐゴシック"/>
            </a:endParaRPr>
          </a:p>
        </p:txBody>
      </p:sp>
      <p:sp>
        <p:nvSpPr>
          <p:cNvPr id="14" name="object 14" descr=""/>
          <p:cNvSpPr txBox="1"/>
          <p:nvPr/>
        </p:nvSpPr>
        <p:spPr>
          <a:xfrm>
            <a:off x="1160170" y="6300927"/>
            <a:ext cx="6823075" cy="391160"/>
          </a:xfrm>
          <a:prstGeom prst="rect">
            <a:avLst/>
          </a:prstGeom>
        </p:spPr>
        <p:txBody>
          <a:bodyPr wrap="square" lIns="0" tIns="12700" rIns="0" bIns="0" rtlCol="0" vert="horz">
            <a:spAutoFit/>
          </a:bodyPr>
          <a:lstStyle/>
          <a:p>
            <a:pPr marL="12700">
              <a:lnSpc>
                <a:spcPct val="100000"/>
              </a:lnSpc>
              <a:spcBef>
                <a:spcPts val="100"/>
              </a:spcBef>
            </a:pPr>
            <a:r>
              <a:rPr dirty="0" sz="2400" spc="-40">
                <a:solidFill>
                  <a:srgbClr val="1F2021"/>
                </a:solidFill>
                <a:latin typeface="ＭＳ Ｐゴシック"/>
                <a:cs typeface="ＭＳ Ｐゴシック"/>
              </a:rPr>
              <a:t>オレンジのところは信頼性が低いと考えられるところ。</a:t>
            </a:r>
            <a:endParaRPr sz="2400">
              <a:latin typeface="ＭＳ Ｐゴシック"/>
              <a:cs typeface="ＭＳ Ｐゴシック"/>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202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Ysato</dc:creator>
  <dc:title>PowerPoint プレゼンテーション</dc:title>
  <dcterms:created xsi:type="dcterms:W3CDTF">2024-12-16T22:45:14Z</dcterms:created>
  <dcterms:modified xsi:type="dcterms:W3CDTF">2024-12-16T22:45:14Z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2022-03-09T00:00:00Z</vt:filetime>
  </property>
  <property fmtid="{D5CDD505-2E9C-101B-9397-08002B2CF9AE}" pid="3" name="Creator">
    <vt:lpwstr>Microsoft® PowerPoint® for Microsoft 365</vt:lpwstr>
  </property>
  <property fmtid="{D5CDD505-2E9C-101B-9397-08002B2CF9AE}" pid="4" name="LastSaved">
    <vt:filetime>2024-12-16T00:00:00Z</vt:filetime>
  </property>
  <property fmtid="{D5CDD505-2E9C-101B-9397-08002B2CF9AE}" pid="5" name="Producer">
    <vt:lpwstr>Microsoft® PowerPoint® for Microsoft 365</vt:lpwstr>
  </property>
</Properties>
</file>